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 id="2147483920" r:id="rId2"/>
    <p:sldMasterId id="2147483938" r:id="rId3"/>
    <p:sldMasterId id="2147483956" r:id="rId4"/>
  </p:sld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3ADAA8-5161-454D-B6B8-87E08602AC13}"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F362D99-9B47-437C-85E8-7AF10081A59E}">
      <dgm:prSet/>
      <dgm:spPr/>
      <dgm:t>
        <a:bodyPr/>
        <a:lstStyle/>
        <a:p>
          <a:r>
            <a:rPr lang="en-IN" b="1" i="0" dirty="0"/>
            <a:t>AI-Powered Comic Creation</a:t>
          </a:r>
        </a:p>
        <a:p>
          <a:r>
            <a:rPr lang="en-IN" b="1" i="0" dirty="0" err="1">
              <a:solidFill>
                <a:schemeClr val="bg1"/>
              </a:solidFill>
            </a:rPr>
            <a:t>Dashtoon</a:t>
          </a:r>
          <a:r>
            <a:rPr lang="en-IN" b="1" i="0" dirty="0">
              <a:solidFill>
                <a:schemeClr val="bg1"/>
              </a:solidFill>
            </a:rPr>
            <a:t> Studio</a:t>
          </a:r>
          <a:endParaRPr lang="en-US" b="1" dirty="0">
            <a:solidFill>
              <a:schemeClr val="bg1"/>
            </a:solidFill>
          </a:endParaRPr>
        </a:p>
      </dgm:t>
    </dgm:pt>
    <dgm:pt modelId="{F2A45AD8-E22B-419D-8940-9859DC898604}" type="parTrans" cxnId="{0022735E-488A-4BEA-A9B1-71A4ABA082F1}">
      <dgm:prSet/>
      <dgm:spPr/>
      <dgm:t>
        <a:bodyPr/>
        <a:lstStyle/>
        <a:p>
          <a:endParaRPr lang="en-US"/>
        </a:p>
      </dgm:t>
    </dgm:pt>
    <dgm:pt modelId="{3F0897D5-FFFF-4105-B0A7-6584F6A09E5A}" type="sibTrans" cxnId="{0022735E-488A-4BEA-A9B1-71A4ABA082F1}">
      <dgm:prSet/>
      <dgm:spPr/>
      <dgm:t>
        <a:bodyPr/>
        <a:lstStyle/>
        <a:p>
          <a:endParaRPr lang="en-US"/>
        </a:p>
      </dgm:t>
    </dgm:pt>
    <dgm:pt modelId="{E99133C7-D07F-4C94-B493-9558B8C5CD63}">
      <dgm:prSet/>
      <dgm:spPr/>
      <dgm:t>
        <a:bodyPr/>
        <a:lstStyle/>
        <a:p>
          <a:r>
            <a:rPr lang="en-IN" b="1" i="0" dirty="0">
              <a:solidFill>
                <a:srgbClr val="002060"/>
              </a:solidFill>
            </a:rPr>
            <a:t>Content Distribution and Monetization</a:t>
          </a:r>
        </a:p>
        <a:p>
          <a:r>
            <a:rPr lang="en-US" b="0" i="0" dirty="0"/>
            <a:t>Freemium: One free daily episode per comic; paid subscription unlocks extra episodes and premium features</a:t>
          </a:r>
          <a:endParaRPr lang="en-US" dirty="0"/>
        </a:p>
      </dgm:t>
    </dgm:pt>
    <dgm:pt modelId="{838D6236-CEB3-45C7-A62E-4B5F8AB42A64}" type="parTrans" cxnId="{46DCDEC3-E947-41BF-AF66-9AA2C0A53D40}">
      <dgm:prSet/>
      <dgm:spPr/>
      <dgm:t>
        <a:bodyPr/>
        <a:lstStyle/>
        <a:p>
          <a:endParaRPr lang="en-US"/>
        </a:p>
      </dgm:t>
    </dgm:pt>
    <dgm:pt modelId="{22C53E59-9CBC-48E8-B181-FB20BE11F581}" type="sibTrans" cxnId="{46DCDEC3-E947-41BF-AF66-9AA2C0A53D40}">
      <dgm:prSet/>
      <dgm:spPr/>
      <dgm:t>
        <a:bodyPr/>
        <a:lstStyle/>
        <a:p>
          <a:endParaRPr lang="en-US"/>
        </a:p>
      </dgm:t>
    </dgm:pt>
    <dgm:pt modelId="{A410B13F-7EB7-4DE9-9F50-7A07829F7041}">
      <dgm:prSet/>
      <dgm:spPr/>
      <dgm:t>
        <a:bodyPr/>
        <a:lstStyle/>
        <a:p>
          <a:r>
            <a:rPr lang="en-IN" b="1" i="0" dirty="0">
              <a:solidFill>
                <a:srgbClr val="002060"/>
              </a:solidFill>
            </a:rPr>
            <a:t>Target Audience</a:t>
          </a:r>
        </a:p>
        <a:p>
          <a:r>
            <a:rPr lang="en-US" b="0" i="0" dirty="0" err="1"/>
            <a:t>Dashtoon</a:t>
          </a:r>
          <a:r>
            <a:rPr lang="en-US" b="0" i="0" dirty="0"/>
            <a:t> targets writers eager to transform their stories into comics, bridging the gap for those lacking drawing or lettering skills.</a:t>
          </a:r>
          <a:endParaRPr lang="en-US" dirty="0"/>
        </a:p>
      </dgm:t>
    </dgm:pt>
    <dgm:pt modelId="{71B8BA67-D15E-4BC5-BD72-7F56C74A0E4C}" type="parTrans" cxnId="{BA1BC973-BB7E-4331-894D-4FB927C71530}">
      <dgm:prSet/>
      <dgm:spPr/>
      <dgm:t>
        <a:bodyPr/>
        <a:lstStyle/>
        <a:p>
          <a:endParaRPr lang="en-US"/>
        </a:p>
      </dgm:t>
    </dgm:pt>
    <dgm:pt modelId="{BCF3AE23-7E34-427E-B986-51136E50F2DA}" type="sibTrans" cxnId="{BA1BC973-BB7E-4331-894D-4FB927C71530}">
      <dgm:prSet/>
      <dgm:spPr/>
      <dgm:t>
        <a:bodyPr/>
        <a:lstStyle/>
        <a:p>
          <a:endParaRPr lang="en-US"/>
        </a:p>
      </dgm:t>
    </dgm:pt>
    <dgm:pt modelId="{BE9FAFED-78D1-4207-BAC9-B890CE84D375}">
      <dgm:prSet/>
      <dgm:spPr/>
      <dgm:t>
        <a:bodyPr/>
        <a:lstStyle/>
        <a:p>
          <a:r>
            <a:rPr lang="en-IN" b="1" i="0" dirty="0">
              <a:solidFill>
                <a:srgbClr val="002060"/>
              </a:solidFill>
            </a:rPr>
            <a:t>Revenue Generation</a:t>
          </a:r>
        </a:p>
        <a:p>
          <a:r>
            <a:rPr lang="en-US" b="0" i="0" dirty="0"/>
            <a:t>Revenue is driven by subscriptions, potential premium features, and diverse monetization strategies.</a:t>
          </a:r>
          <a:endParaRPr lang="en-US" dirty="0"/>
        </a:p>
      </dgm:t>
    </dgm:pt>
    <dgm:pt modelId="{E645A034-595C-4997-B5CE-13FB58AE6986}" type="parTrans" cxnId="{D071AA17-AF82-4077-8850-13CD5FC08EB9}">
      <dgm:prSet/>
      <dgm:spPr/>
      <dgm:t>
        <a:bodyPr/>
        <a:lstStyle/>
        <a:p>
          <a:endParaRPr lang="en-US"/>
        </a:p>
      </dgm:t>
    </dgm:pt>
    <dgm:pt modelId="{1599CCD9-35C2-450F-BFA4-92766430CB20}" type="sibTrans" cxnId="{D071AA17-AF82-4077-8850-13CD5FC08EB9}">
      <dgm:prSet/>
      <dgm:spPr/>
      <dgm:t>
        <a:bodyPr/>
        <a:lstStyle/>
        <a:p>
          <a:endParaRPr lang="en-US"/>
        </a:p>
      </dgm:t>
    </dgm:pt>
    <dgm:pt modelId="{9A8718CF-8736-4672-8354-B97F2144016C}">
      <dgm:prSet/>
      <dgm:spPr/>
      <dgm:t>
        <a:bodyPr/>
        <a:lstStyle/>
        <a:p>
          <a:r>
            <a:rPr lang="en-IN" b="1" i="0" dirty="0">
              <a:solidFill>
                <a:schemeClr val="bg1"/>
              </a:solidFill>
            </a:rPr>
            <a:t>Content Library and Differentiation</a:t>
          </a:r>
        </a:p>
        <a:p>
          <a:r>
            <a:rPr lang="en-US" b="0" i="0" dirty="0" err="1"/>
            <a:t>Dashtoon</a:t>
          </a:r>
          <a:r>
            <a:rPr lang="en-US" b="0" i="0" dirty="0"/>
            <a:t> differentiates with a rich content library and daily comic releases, meeting the demand for frequent updates</a:t>
          </a:r>
          <a:endParaRPr lang="en-US" dirty="0"/>
        </a:p>
      </dgm:t>
    </dgm:pt>
    <dgm:pt modelId="{51D172DE-83FF-41A5-A530-2663C234108B}" type="parTrans" cxnId="{41F02F05-737E-46B8-BAFC-6033E5D3BF07}">
      <dgm:prSet/>
      <dgm:spPr/>
      <dgm:t>
        <a:bodyPr/>
        <a:lstStyle/>
        <a:p>
          <a:endParaRPr lang="en-US"/>
        </a:p>
      </dgm:t>
    </dgm:pt>
    <dgm:pt modelId="{9F66D702-86FD-4012-95E2-6DFC4B0342D2}" type="sibTrans" cxnId="{41F02F05-737E-46B8-BAFC-6033E5D3BF07}">
      <dgm:prSet/>
      <dgm:spPr/>
      <dgm:t>
        <a:bodyPr/>
        <a:lstStyle/>
        <a:p>
          <a:endParaRPr lang="en-US"/>
        </a:p>
      </dgm:t>
    </dgm:pt>
    <dgm:pt modelId="{5FD8098F-5B86-4802-A541-5F0CA24532FD}">
      <dgm:prSet/>
      <dgm:spPr/>
      <dgm:t>
        <a:bodyPr/>
        <a:lstStyle/>
        <a:p>
          <a:r>
            <a:rPr lang="en-IN" b="1" i="0" dirty="0">
              <a:solidFill>
                <a:schemeClr val="bg1"/>
              </a:solidFill>
            </a:rPr>
            <a:t>Long-Term Expansion</a:t>
          </a:r>
        </a:p>
        <a:p>
          <a:r>
            <a:rPr lang="en-US" b="0" i="0" dirty="0" err="1"/>
            <a:t>Dashtoon</a:t>
          </a:r>
          <a:r>
            <a:rPr lang="en-US" b="0" i="0" dirty="0"/>
            <a:t> starts with long-form content in romance, drama, and fantasy, with plans to expand into various genres as more creators join</a:t>
          </a:r>
          <a:endParaRPr lang="en-US" dirty="0"/>
        </a:p>
      </dgm:t>
    </dgm:pt>
    <dgm:pt modelId="{8B233FE9-FA37-46E7-A774-5E649E9A3952}" type="parTrans" cxnId="{7CC76E52-6417-4E8A-9643-4AF745CA23CA}">
      <dgm:prSet/>
      <dgm:spPr/>
      <dgm:t>
        <a:bodyPr/>
        <a:lstStyle/>
        <a:p>
          <a:endParaRPr lang="en-US"/>
        </a:p>
      </dgm:t>
    </dgm:pt>
    <dgm:pt modelId="{9E54D99D-8DFC-4FE2-B79D-176453E8A569}" type="sibTrans" cxnId="{7CC76E52-6417-4E8A-9643-4AF745CA23CA}">
      <dgm:prSet/>
      <dgm:spPr/>
      <dgm:t>
        <a:bodyPr/>
        <a:lstStyle/>
        <a:p>
          <a:endParaRPr lang="en-US"/>
        </a:p>
      </dgm:t>
    </dgm:pt>
    <dgm:pt modelId="{88799E13-B583-4895-860B-95B6875C2556}">
      <dgm:prSet/>
      <dgm:spPr/>
      <dgm:t>
        <a:bodyPr/>
        <a:lstStyle/>
        <a:p>
          <a:r>
            <a:rPr lang="en-IN" b="1" i="0" dirty="0">
              <a:solidFill>
                <a:schemeClr val="bg1"/>
              </a:solidFill>
            </a:rPr>
            <a:t>Investment and Growth</a:t>
          </a:r>
        </a:p>
        <a:p>
          <a:r>
            <a:rPr lang="en-US" b="0" i="0" dirty="0" err="1"/>
            <a:t>Dashtoon</a:t>
          </a:r>
          <a:r>
            <a:rPr lang="en-US" b="0" i="0" dirty="0"/>
            <a:t> secured </a:t>
          </a:r>
          <a:r>
            <a:rPr lang="en-US" b="0" i="0" dirty="0">
              <a:solidFill>
                <a:srgbClr val="0070C0"/>
              </a:solidFill>
            </a:rPr>
            <a:t>$5 million </a:t>
          </a:r>
          <a:r>
            <a:rPr lang="en-US" b="0" i="0" dirty="0"/>
            <a:t>in seed funding led by Matrix Partners India and Stellaris Venture Partners, underscoring investor confidence in its growth in the webcomics market.</a:t>
          </a:r>
          <a:endParaRPr lang="en-US" dirty="0"/>
        </a:p>
      </dgm:t>
    </dgm:pt>
    <dgm:pt modelId="{44755249-5F71-427B-980B-841FD2A2B2E3}" type="parTrans" cxnId="{7C1616F0-3177-4B58-AB50-8E8A7C1C3FB8}">
      <dgm:prSet/>
      <dgm:spPr/>
      <dgm:t>
        <a:bodyPr/>
        <a:lstStyle/>
        <a:p>
          <a:endParaRPr lang="en-US"/>
        </a:p>
      </dgm:t>
    </dgm:pt>
    <dgm:pt modelId="{F683045F-3ECE-4778-8B60-0D6A9344137E}" type="sibTrans" cxnId="{7C1616F0-3177-4B58-AB50-8E8A7C1C3FB8}">
      <dgm:prSet/>
      <dgm:spPr/>
      <dgm:t>
        <a:bodyPr/>
        <a:lstStyle/>
        <a:p>
          <a:endParaRPr lang="en-US"/>
        </a:p>
      </dgm:t>
    </dgm:pt>
    <dgm:pt modelId="{5B76CFF8-3151-4ACA-A8A5-6399D043AD6F}">
      <dgm:prSet/>
      <dgm:spPr/>
      <dgm:t>
        <a:bodyPr/>
        <a:lstStyle/>
        <a:p>
          <a:r>
            <a:rPr lang="en-IN" b="1" i="0" dirty="0">
              <a:solidFill>
                <a:schemeClr val="bg1"/>
              </a:solidFill>
            </a:rPr>
            <a:t>Disruption in Content Creation</a:t>
          </a:r>
        </a:p>
        <a:p>
          <a:r>
            <a:rPr lang="en-US" b="0" i="0" dirty="0" err="1"/>
            <a:t>Dashtoon</a:t>
          </a:r>
          <a:r>
            <a:rPr lang="en-US" b="0" i="0" dirty="0"/>
            <a:t> disrupts content creation, offering an alternative to traditional labor-intensive methods in comics creation and distribution</a:t>
          </a:r>
          <a:br>
            <a:rPr lang="en-IN" b="0" i="0" dirty="0"/>
          </a:br>
          <a:br>
            <a:rPr lang="en-IN" b="0" i="0" dirty="0"/>
          </a:br>
          <a:endParaRPr lang="en-US" dirty="0"/>
        </a:p>
      </dgm:t>
    </dgm:pt>
    <dgm:pt modelId="{F33E5E68-F264-431D-8CE6-279345F7B40D}" type="parTrans" cxnId="{18AEDD75-2770-4E3E-8ECB-70C915CEDED1}">
      <dgm:prSet/>
      <dgm:spPr/>
      <dgm:t>
        <a:bodyPr/>
        <a:lstStyle/>
        <a:p>
          <a:endParaRPr lang="en-US"/>
        </a:p>
      </dgm:t>
    </dgm:pt>
    <dgm:pt modelId="{EDA2F09F-F1D8-4E12-8DA2-E5D5ADAB390B}" type="sibTrans" cxnId="{18AEDD75-2770-4E3E-8ECB-70C915CEDED1}">
      <dgm:prSet/>
      <dgm:spPr/>
      <dgm:t>
        <a:bodyPr/>
        <a:lstStyle/>
        <a:p>
          <a:endParaRPr lang="en-US"/>
        </a:p>
      </dgm:t>
    </dgm:pt>
    <dgm:pt modelId="{CEA01213-4FA2-41AF-B9D6-2D0030B1999C}" type="pres">
      <dgm:prSet presAssocID="{F53ADAA8-5161-454D-B6B8-87E08602AC13}" presName="Name0" presStyleCnt="0">
        <dgm:presLayoutVars>
          <dgm:dir/>
          <dgm:resizeHandles val="exact"/>
        </dgm:presLayoutVars>
      </dgm:prSet>
      <dgm:spPr/>
    </dgm:pt>
    <dgm:pt modelId="{883440E4-E0B3-48DC-B938-BDF859145F69}" type="pres">
      <dgm:prSet presAssocID="{5F362D99-9B47-437C-85E8-7AF10081A59E}" presName="node" presStyleLbl="node1" presStyleIdx="0" presStyleCnt="8">
        <dgm:presLayoutVars>
          <dgm:bulletEnabled val="1"/>
        </dgm:presLayoutVars>
      </dgm:prSet>
      <dgm:spPr/>
    </dgm:pt>
    <dgm:pt modelId="{D6096A16-3597-426A-B503-4B9E3450EFA7}" type="pres">
      <dgm:prSet presAssocID="{3F0897D5-FFFF-4105-B0A7-6584F6A09E5A}" presName="sibTrans" presStyleLbl="sibTrans1D1" presStyleIdx="0" presStyleCnt="7"/>
      <dgm:spPr/>
    </dgm:pt>
    <dgm:pt modelId="{080DD5E5-FDE0-4FDD-AC80-D205BF9F3399}" type="pres">
      <dgm:prSet presAssocID="{3F0897D5-FFFF-4105-B0A7-6584F6A09E5A}" presName="connectorText" presStyleLbl="sibTrans1D1" presStyleIdx="0" presStyleCnt="7"/>
      <dgm:spPr/>
    </dgm:pt>
    <dgm:pt modelId="{5537E4FF-F635-4096-B684-A1E73BD257ED}" type="pres">
      <dgm:prSet presAssocID="{E99133C7-D07F-4C94-B493-9558B8C5CD63}" presName="node" presStyleLbl="node1" presStyleIdx="1" presStyleCnt="8">
        <dgm:presLayoutVars>
          <dgm:bulletEnabled val="1"/>
        </dgm:presLayoutVars>
      </dgm:prSet>
      <dgm:spPr/>
    </dgm:pt>
    <dgm:pt modelId="{C6607A83-D4D8-44D5-B917-203C4004CA76}" type="pres">
      <dgm:prSet presAssocID="{22C53E59-9CBC-48E8-B181-FB20BE11F581}" presName="sibTrans" presStyleLbl="sibTrans1D1" presStyleIdx="1" presStyleCnt="7"/>
      <dgm:spPr/>
    </dgm:pt>
    <dgm:pt modelId="{AB6B3D60-6D1C-4734-8D09-69C162DC1E91}" type="pres">
      <dgm:prSet presAssocID="{22C53E59-9CBC-48E8-B181-FB20BE11F581}" presName="connectorText" presStyleLbl="sibTrans1D1" presStyleIdx="1" presStyleCnt="7"/>
      <dgm:spPr/>
    </dgm:pt>
    <dgm:pt modelId="{A2253B1F-9CCE-47A1-B425-166FA29AC8B7}" type="pres">
      <dgm:prSet presAssocID="{A410B13F-7EB7-4DE9-9F50-7A07829F7041}" presName="node" presStyleLbl="node1" presStyleIdx="2" presStyleCnt="8">
        <dgm:presLayoutVars>
          <dgm:bulletEnabled val="1"/>
        </dgm:presLayoutVars>
      </dgm:prSet>
      <dgm:spPr/>
    </dgm:pt>
    <dgm:pt modelId="{5176D402-3BD6-44E1-85A7-34C762AF78C3}" type="pres">
      <dgm:prSet presAssocID="{BCF3AE23-7E34-427E-B986-51136E50F2DA}" presName="sibTrans" presStyleLbl="sibTrans1D1" presStyleIdx="2" presStyleCnt="7"/>
      <dgm:spPr/>
    </dgm:pt>
    <dgm:pt modelId="{BD2FBEA0-07FD-4AEF-85E2-0AD464A60C37}" type="pres">
      <dgm:prSet presAssocID="{BCF3AE23-7E34-427E-B986-51136E50F2DA}" presName="connectorText" presStyleLbl="sibTrans1D1" presStyleIdx="2" presStyleCnt="7"/>
      <dgm:spPr/>
    </dgm:pt>
    <dgm:pt modelId="{CCE65DA5-33ED-4F41-B19C-357F453B7F33}" type="pres">
      <dgm:prSet presAssocID="{BE9FAFED-78D1-4207-BAC9-B890CE84D375}" presName="node" presStyleLbl="node1" presStyleIdx="3" presStyleCnt="8">
        <dgm:presLayoutVars>
          <dgm:bulletEnabled val="1"/>
        </dgm:presLayoutVars>
      </dgm:prSet>
      <dgm:spPr/>
    </dgm:pt>
    <dgm:pt modelId="{ED598F4E-E0A1-49C3-8DC6-A6EE0DD1EDFD}" type="pres">
      <dgm:prSet presAssocID="{1599CCD9-35C2-450F-BFA4-92766430CB20}" presName="sibTrans" presStyleLbl="sibTrans1D1" presStyleIdx="3" presStyleCnt="7"/>
      <dgm:spPr/>
    </dgm:pt>
    <dgm:pt modelId="{56220033-D5BD-495D-A207-70307CB0DF10}" type="pres">
      <dgm:prSet presAssocID="{1599CCD9-35C2-450F-BFA4-92766430CB20}" presName="connectorText" presStyleLbl="sibTrans1D1" presStyleIdx="3" presStyleCnt="7"/>
      <dgm:spPr/>
    </dgm:pt>
    <dgm:pt modelId="{BEFA215B-EF79-472B-9C19-64209A26AFA3}" type="pres">
      <dgm:prSet presAssocID="{9A8718CF-8736-4672-8354-B97F2144016C}" presName="node" presStyleLbl="node1" presStyleIdx="4" presStyleCnt="8">
        <dgm:presLayoutVars>
          <dgm:bulletEnabled val="1"/>
        </dgm:presLayoutVars>
      </dgm:prSet>
      <dgm:spPr/>
    </dgm:pt>
    <dgm:pt modelId="{F06C02EC-9C98-4008-89FD-3D45FE1635A3}" type="pres">
      <dgm:prSet presAssocID="{9F66D702-86FD-4012-95E2-6DFC4B0342D2}" presName="sibTrans" presStyleLbl="sibTrans1D1" presStyleIdx="4" presStyleCnt="7"/>
      <dgm:spPr/>
    </dgm:pt>
    <dgm:pt modelId="{C5BDBB6A-0762-46FE-A85B-C6277E7F86F7}" type="pres">
      <dgm:prSet presAssocID="{9F66D702-86FD-4012-95E2-6DFC4B0342D2}" presName="connectorText" presStyleLbl="sibTrans1D1" presStyleIdx="4" presStyleCnt="7"/>
      <dgm:spPr/>
    </dgm:pt>
    <dgm:pt modelId="{381333B6-189C-445D-8404-8868EE6B8BAA}" type="pres">
      <dgm:prSet presAssocID="{5FD8098F-5B86-4802-A541-5F0CA24532FD}" presName="node" presStyleLbl="node1" presStyleIdx="5" presStyleCnt="8">
        <dgm:presLayoutVars>
          <dgm:bulletEnabled val="1"/>
        </dgm:presLayoutVars>
      </dgm:prSet>
      <dgm:spPr/>
    </dgm:pt>
    <dgm:pt modelId="{75BA779D-85C5-4AE0-98DA-24701866C6F8}" type="pres">
      <dgm:prSet presAssocID="{9E54D99D-8DFC-4FE2-B79D-176453E8A569}" presName="sibTrans" presStyleLbl="sibTrans1D1" presStyleIdx="5" presStyleCnt="7"/>
      <dgm:spPr/>
    </dgm:pt>
    <dgm:pt modelId="{4ED90123-1BBF-4747-A84A-57C6FFE57D1E}" type="pres">
      <dgm:prSet presAssocID="{9E54D99D-8DFC-4FE2-B79D-176453E8A569}" presName="connectorText" presStyleLbl="sibTrans1D1" presStyleIdx="5" presStyleCnt="7"/>
      <dgm:spPr/>
    </dgm:pt>
    <dgm:pt modelId="{F706318E-C431-42BE-9EA5-DA8341B25522}" type="pres">
      <dgm:prSet presAssocID="{88799E13-B583-4895-860B-95B6875C2556}" presName="node" presStyleLbl="node1" presStyleIdx="6" presStyleCnt="8" custScaleY="133721">
        <dgm:presLayoutVars>
          <dgm:bulletEnabled val="1"/>
        </dgm:presLayoutVars>
      </dgm:prSet>
      <dgm:spPr/>
    </dgm:pt>
    <dgm:pt modelId="{0359EC2E-1F88-4862-82A4-ED9608FEE7ED}" type="pres">
      <dgm:prSet presAssocID="{F683045F-3ECE-4778-8B60-0D6A9344137E}" presName="sibTrans" presStyleLbl="sibTrans1D1" presStyleIdx="6" presStyleCnt="7"/>
      <dgm:spPr/>
    </dgm:pt>
    <dgm:pt modelId="{7149D3D7-4DAD-450E-8808-1659D818D4A3}" type="pres">
      <dgm:prSet presAssocID="{F683045F-3ECE-4778-8B60-0D6A9344137E}" presName="connectorText" presStyleLbl="sibTrans1D1" presStyleIdx="6" presStyleCnt="7"/>
      <dgm:spPr/>
    </dgm:pt>
    <dgm:pt modelId="{9CD93C92-F2DC-4BA7-89C0-45A04F66DE0F}" type="pres">
      <dgm:prSet presAssocID="{5B76CFF8-3151-4ACA-A8A5-6399D043AD6F}" presName="node" presStyleLbl="node1" presStyleIdx="7" presStyleCnt="8" custScaleY="137885">
        <dgm:presLayoutVars>
          <dgm:bulletEnabled val="1"/>
        </dgm:presLayoutVars>
      </dgm:prSet>
      <dgm:spPr/>
    </dgm:pt>
  </dgm:ptLst>
  <dgm:cxnLst>
    <dgm:cxn modelId="{41F02F05-737E-46B8-BAFC-6033E5D3BF07}" srcId="{F53ADAA8-5161-454D-B6B8-87E08602AC13}" destId="{9A8718CF-8736-4672-8354-B97F2144016C}" srcOrd="4" destOrd="0" parTransId="{51D172DE-83FF-41A5-A530-2663C234108B}" sibTransId="{9F66D702-86FD-4012-95E2-6DFC4B0342D2}"/>
    <dgm:cxn modelId="{D071AA17-AF82-4077-8850-13CD5FC08EB9}" srcId="{F53ADAA8-5161-454D-B6B8-87E08602AC13}" destId="{BE9FAFED-78D1-4207-BAC9-B890CE84D375}" srcOrd="3" destOrd="0" parTransId="{E645A034-595C-4997-B5CE-13FB58AE6986}" sibTransId="{1599CCD9-35C2-450F-BFA4-92766430CB20}"/>
    <dgm:cxn modelId="{054D371C-8884-450E-9B2D-AC0476275566}" type="presOf" srcId="{A410B13F-7EB7-4DE9-9F50-7A07829F7041}" destId="{A2253B1F-9CCE-47A1-B425-166FA29AC8B7}" srcOrd="0" destOrd="0" presId="urn:microsoft.com/office/officeart/2016/7/layout/RepeatingBendingProcessNew"/>
    <dgm:cxn modelId="{1044841D-E448-42B1-AE93-21AC39769FED}" type="presOf" srcId="{E99133C7-D07F-4C94-B493-9558B8C5CD63}" destId="{5537E4FF-F635-4096-B684-A1E73BD257ED}" srcOrd="0" destOrd="0" presId="urn:microsoft.com/office/officeart/2016/7/layout/RepeatingBendingProcessNew"/>
    <dgm:cxn modelId="{0022735E-488A-4BEA-A9B1-71A4ABA082F1}" srcId="{F53ADAA8-5161-454D-B6B8-87E08602AC13}" destId="{5F362D99-9B47-437C-85E8-7AF10081A59E}" srcOrd="0" destOrd="0" parTransId="{F2A45AD8-E22B-419D-8940-9859DC898604}" sibTransId="{3F0897D5-FFFF-4105-B0A7-6584F6A09E5A}"/>
    <dgm:cxn modelId="{CFF1BE5E-C322-4F05-8EE3-41910EABA820}" type="presOf" srcId="{F683045F-3ECE-4778-8B60-0D6A9344137E}" destId="{7149D3D7-4DAD-450E-8808-1659D818D4A3}" srcOrd="1" destOrd="0" presId="urn:microsoft.com/office/officeart/2016/7/layout/RepeatingBendingProcessNew"/>
    <dgm:cxn modelId="{806D8B5F-FD96-42BF-B2F9-F0157AA8A253}" type="presOf" srcId="{BCF3AE23-7E34-427E-B986-51136E50F2DA}" destId="{5176D402-3BD6-44E1-85A7-34C762AF78C3}" srcOrd="0" destOrd="0" presId="urn:microsoft.com/office/officeart/2016/7/layout/RepeatingBendingProcessNew"/>
    <dgm:cxn modelId="{32694B64-76A8-4B5B-8EE6-EAC6DCA2C604}" type="presOf" srcId="{9F66D702-86FD-4012-95E2-6DFC4B0342D2}" destId="{F06C02EC-9C98-4008-89FD-3D45FE1635A3}" srcOrd="0" destOrd="0" presId="urn:microsoft.com/office/officeart/2016/7/layout/RepeatingBendingProcessNew"/>
    <dgm:cxn modelId="{DAF2E247-836A-4DA7-851F-9E80D1484698}" type="presOf" srcId="{88799E13-B583-4895-860B-95B6875C2556}" destId="{F706318E-C431-42BE-9EA5-DA8341B25522}" srcOrd="0" destOrd="0" presId="urn:microsoft.com/office/officeart/2016/7/layout/RepeatingBendingProcessNew"/>
    <dgm:cxn modelId="{ECDCB64F-5B41-4B59-956E-E0E69CCAB118}" type="presOf" srcId="{1599CCD9-35C2-450F-BFA4-92766430CB20}" destId="{56220033-D5BD-495D-A207-70307CB0DF10}" srcOrd="1" destOrd="0" presId="urn:microsoft.com/office/officeart/2016/7/layout/RepeatingBendingProcessNew"/>
    <dgm:cxn modelId="{7CC76E52-6417-4E8A-9643-4AF745CA23CA}" srcId="{F53ADAA8-5161-454D-B6B8-87E08602AC13}" destId="{5FD8098F-5B86-4802-A541-5F0CA24532FD}" srcOrd="5" destOrd="0" parTransId="{8B233FE9-FA37-46E7-A774-5E649E9A3952}" sibTransId="{9E54D99D-8DFC-4FE2-B79D-176453E8A569}"/>
    <dgm:cxn modelId="{70A4D272-332A-4BE6-BED6-542C38CD8941}" type="presOf" srcId="{9E54D99D-8DFC-4FE2-B79D-176453E8A569}" destId="{75BA779D-85C5-4AE0-98DA-24701866C6F8}" srcOrd="0" destOrd="0" presId="urn:microsoft.com/office/officeart/2016/7/layout/RepeatingBendingProcessNew"/>
    <dgm:cxn modelId="{58063F53-8317-4677-B43E-07DAEC1770D1}" type="presOf" srcId="{F683045F-3ECE-4778-8B60-0D6A9344137E}" destId="{0359EC2E-1F88-4862-82A4-ED9608FEE7ED}" srcOrd="0" destOrd="0" presId="urn:microsoft.com/office/officeart/2016/7/layout/RepeatingBendingProcessNew"/>
    <dgm:cxn modelId="{BA1BC973-BB7E-4331-894D-4FB927C71530}" srcId="{F53ADAA8-5161-454D-B6B8-87E08602AC13}" destId="{A410B13F-7EB7-4DE9-9F50-7A07829F7041}" srcOrd="2" destOrd="0" parTransId="{71B8BA67-D15E-4BC5-BD72-7F56C74A0E4C}" sibTransId="{BCF3AE23-7E34-427E-B986-51136E50F2DA}"/>
    <dgm:cxn modelId="{18AEDD75-2770-4E3E-8ECB-70C915CEDED1}" srcId="{F53ADAA8-5161-454D-B6B8-87E08602AC13}" destId="{5B76CFF8-3151-4ACA-A8A5-6399D043AD6F}" srcOrd="7" destOrd="0" parTransId="{F33E5E68-F264-431D-8CE6-279345F7B40D}" sibTransId="{EDA2F09F-F1D8-4E12-8DA2-E5D5ADAB390B}"/>
    <dgm:cxn modelId="{22823E80-D82D-4ADE-9698-A5D5715BB0F9}" type="presOf" srcId="{3F0897D5-FFFF-4105-B0A7-6584F6A09E5A}" destId="{080DD5E5-FDE0-4FDD-AC80-D205BF9F3399}" srcOrd="1" destOrd="0" presId="urn:microsoft.com/office/officeart/2016/7/layout/RepeatingBendingProcessNew"/>
    <dgm:cxn modelId="{A2F4B382-EF07-4BAD-A623-532FC6C342AA}" type="presOf" srcId="{22C53E59-9CBC-48E8-B181-FB20BE11F581}" destId="{AB6B3D60-6D1C-4734-8D09-69C162DC1E91}" srcOrd="1" destOrd="0" presId="urn:microsoft.com/office/officeart/2016/7/layout/RepeatingBendingProcessNew"/>
    <dgm:cxn modelId="{A5F9D383-5660-4098-91AB-14D6F65DD57D}" type="presOf" srcId="{22C53E59-9CBC-48E8-B181-FB20BE11F581}" destId="{C6607A83-D4D8-44D5-B917-203C4004CA76}" srcOrd="0" destOrd="0" presId="urn:microsoft.com/office/officeart/2016/7/layout/RepeatingBendingProcessNew"/>
    <dgm:cxn modelId="{EB10F091-991C-4C94-BD50-78A40F2038D2}" type="presOf" srcId="{5FD8098F-5B86-4802-A541-5F0CA24532FD}" destId="{381333B6-189C-445D-8404-8868EE6B8BAA}" srcOrd="0" destOrd="0" presId="urn:microsoft.com/office/officeart/2016/7/layout/RepeatingBendingProcessNew"/>
    <dgm:cxn modelId="{9BC3E6A3-6C94-4452-A55F-1190ACD74816}" type="presOf" srcId="{3F0897D5-FFFF-4105-B0A7-6584F6A09E5A}" destId="{D6096A16-3597-426A-B503-4B9E3450EFA7}" srcOrd="0" destOrd="0" presId="urn:microsoft.com/office/officeart/2016/7/layout/RepeatingBendingProcessNew"/>
    <dgm:cxn modelId="{030332BF-BCB6-49CA-8156-EA01C35E180A}" type="presOf" srcId="{F53ADAA8-5161-454D-B6B8-87E08602AC13}" destId="{CEA01213-4FA2-41AF-B9D6-2D0030B1999C}" srcOrd="0" destOrd="0" presId="urn:microsoft.com/office/officeart/2016/7/layout/RepeatingBendingProcessNew"/>
    <dgm:cxn modelId="{99B348C0-9EE2-4368-9E92-5AFF400D4565}" type="presOf" srcId="{1599CCD9-35C2-450F-BFA4-92766430CB20}" destId="{ED598F4E-E0A1-49C3-8DC6-A6EE0DD1EDFD}" srcOrd="0" destOrd="0" presId="urn:microsoft.com/office/officeart/2016/7/layout/RepeatingBendingProcessNew"/>
    <dgm:cxn modelId="{46DCDEC3-E947-41BF-AF66-9AA2C0A53D40}" srcId="{F53ADAA8-5161-454D-B6B8-87E08602AC13}" destId="{E99133C7-D07F-4C94-B493-9558B8C5CD63}" srcOrd="1" destOrd="0" parTransId="{838D6236-CEB3-45C7-A62E-4B5F8AB42A64}" sibTransId="{22C53E59-9CBC-48E8-B181-FB20BE11F581}"/>
    <dgm:cxn modelId="{7E95BDC5-8EA3-43C3-B0B7-DD3B10ADBA5D}" type="presOf" srcId="{5B76CFF8-3151-4ACA-A8A5-6399D043AD6F}" destId="{9CD93C92-F2DC-4BA7-89C0-45A04F66DE0F}" srcOrd="0" destOrd="0" presId="urn:microsoft.com/office/officeart/2016/7/layout/RepeatingBendingProcessNew"/>
    <dgm:cxn modelId="{BB8335CA-2C2B-4E58-BE50-B98ECFA6CE52}" type="presOf" srcId="{BCF3AE23-7E34-427E-B986-51136E50F2DA}" destId="{BD2FBEA0-07FD-4AEF-85E2-0AD464A60C37}" srcOrd="1" destOrd="0" presId="urn:microsoft.com/office/officeart/2016/7/layout/RepeatingBendingProcessNew"/>
    <dgm:cxn modelId="{39CD50CE-ED8F-4372-88B6-538252FD8BA0}" type="presOf" srcId="{9A8718CF-8736-4672-8354-B97F2144016C}" destId="{BEFA215B-EF79-472B-9C19-64209A26AFA3}" srcOrd="0" destOrd="0" presId="urn:microsoft.com/office/officeart/2016/7/layout/RepeatingBendingProcessNew"/>
    <dgm:cxn modelId="{D40212D0-E854-4493-836B-24740988E8AF}" type="presOf" srcId="{5F362D99-9B47-437C-85E8-7AF10081A59E}" destId="{883440E4-E0B3-48DC-B938-BDF859145F69}" srcOrd="0" destOrd="0" presId="urn:microsoft.com/office/officeart/2016/7/layout/RepeatingBendingProcessNew"/>
    <dgm:cxn modelId="{26ED36E3-FCEB-4879-8858-BD014C1DF459}" type="presOf" srcId="{9E54D99D-8DFC-4FE2-B79D-176453E8A569}" destId="{4ED90123-1BBF-4747-A84A-57C6FFE57D1E}" srcOrd="1" destOrd="0" presId="urn:microsoft.com/office/officeart/2016/7/layout/RepeatingBendingProcessNew"/>
    <dgm:cxn modelId="{05C7EBEB-840A-4BD7-BC3D-B71862F5CE72}" type="presOf" srcId="{9F66D702-86FD-4012-95E2-6DFC4B0342D2}" destId="{C5BDBB6A-0762-46FE-A85B-C6277E7F86F7}" srcOrd="1" destOrd="0" presId="urn:microsoft.com/office/officeart/2016/7/layout/RepeatingBendingProcessNew"/>
    <dgm:cxn modelId="{7C1616F0-3177-4B58-AB50-8E8A7C1C3FB8}" srcId="{F53ADAA8-5161-454D-B6B8-87E08602AC13}" destId="{88799E13-B583-4895-860B-95B6875C2556}" srcOrd="6" destOrd="0" parTransId="{44755249-5F71-427B-980B-841FD2A2B2E3}" sibTransId="{F683045F-3ECE-4778-8B60-0D6A9344137E}"/>
    <dgm:cxn modelId="{C40F9FF6-7DD4-497C-8CCC-25C940B5D3D3}" type="presOf" srcId="{BE9FAFED-78D1-4207-BAC9-B890CE84D375}" destId="{CCE65DA5-33ED-4F41-B19C-357F453B7F33}" srcOrd="0" destOrd="0" presId="urn:microsoft.com/office/officeart/2016/7/layout/RepeatingBendingProcessNew"/>
    <dgm:cxn modelId="{2F727C8C-68CD-46AC-B960-4367DA8ABA01}" type="presParOf" srcId="{CEA01213-4FA2-41AF-B9D6-2D0030B1999C}" destId="{883440E4-E0B3-48DC-B938-BDF859145F69}" srcOrd="0" destOrd="0" presId="urn:microsoft.com/office/officeart/2016/7/layout/RepeatingBendingProcessNew"/>
    <dgm:cxn modelId="{856F8CCE-6EE4-4743-8E02-0F5B3C7F9638}" type="presParOf" srcId="{CEA01213-4FA2-41AF-B9D6-2D0030B1999C}" destId="{D6096A16-3597-426A-B503-4B9E3450EFA7}" srcOrd="1" destOrd="0" presId="urn:microsoft.com/office/officeart/2016/7/layout/RepeatingBendingProcessNew"/>
    <dgm:cxn modelId="{39BC93AE-F83B-4326-AC92-17DB5B2AB99B}" type="presParOf" srcId="{D6096A16-3597-426A-B503-4B9E3450EFA7}" destId="{080DD5E5-FDE0-4FDD-AC80-D205BF9F3399}" srcOrd="0" destOrd="0" presId="urn:microsoft.com/office/officeart/2016/7/layout/RepeatingBendingProcessNew"/>
    <dgm:cxn modelId="{D0B2DEA1-23CA-4910-B404-9FE77D8D8B2D}" type="presParOf" srcId="{CEA01213-4FA2-41AF-B9D6-2D0030B1999C}" destId="{5537E4FF-F635-4096-B684-A1E73BD257ED}" srcOrd="2" destOrd="0" presId="urn:microsoft.com/office/officeart/2016/7/layout/RepeatingBendingProcessNew"/>
    <dgm:cxn modelId="{08AD170A-81CA-47AF-9AB1-E89FB61D2549}" type="presParOf" srcId="{CEA01213-4FA2-41AF-B9D6-2D0030B1999C}" destId="{C6607A83-D4D8-44D5-B917-203C4004CA76}" srcOrd="3" destOrd="0" presId="urn:microsoft.com/office/officeart/2016/7/layout/RepeatingBendingProcessNew"/>
    <dgm:cxn modelId="{C59FCDB7-5223-49EE-9D15-75521314B58E}" type="presParOf" srcId="{C6607A83-D4D8-44D5-B917-203C4004CA76}" destId="{AB6B3D60-6D1C-4734-8D09-69C162DC1E91}" srcOrd="0" destOrd="0" presId="urn:microsoft.com/office/officeart/2016/7/layout/RepeatingBendingProcessNew"/>
    <dgm:cxn modelId="{50CB11E6-7015-4F5F-A237-5837A998B4A1}" type="presParOf" srcId="{CEA01213-4FA2-41AF-B9D6-2D0030B1999C}" destId="{A2253B1F-9CCE-47A1-B425-166FA29AC8B7}" srcOrd="4" destOrd="0" presId="urn:microsoft.com/office/officeart/2016/7/layout/RepeatingBendingProcessNew"/>
    <dgm:cxn modelId="{3148EB9D-0FEC-41B7-8E97-06FB80968353}" type="presParOf" srcId="{CEA01213-4FA2-41AF-B9D6-2D0030B1999C}" destId="{5176D402-3BD6-44E1-85A7-34C762AF78C3}" srcOrd="5" destOrd="0" presId="urn:microsoft.com/office/officeart/2016/7/layout/RepeatingBendingProcessNew"/>
    <dgm:cxn modelId="{24D6E01A-FDA9-4D90-A100-AF32A2923C22}" type="presParOf" srcId="{5176D402-3BD6-44E1-85A7-34C762AF78C3}" destId="{BD2FBEA0-07FD-4AEF-85E2-0AD464A60C37}" srcOrd="0" destOrd="0" presId="urn:microsoft.com/office/officeart/2016/7/layout/RepeatingBendingProcessNew"/>
    <dgm:cxn modelId="{52033ED7-17B9-4FC5-A5A0-95491D402CCE}" type="presParOf" srcId="{CEA01213-4FA2-41AF-B9D6-2D0030B1999C}" destId="{CCE65DA5-33ED-4F41-B19C-357F453B7F33}" srcOrd="6" destOrd="0" presId="urn:microsoft.com/office/officeart/2016/7/layout/RepeatingBendingProcessNew"/>
    <dgm:cxn modelId="{2425672B-4429-4628-BCC0-8455314D32D2}" type="presParOf" srcId="{CEA01213-4FA2-41AF-B9D6-2D0030B1999C}" destId="{ED598F4E-E0A1-49C3-8DC6-A6EE0DD1EDFD}" srcOrd="7" destOrd="0" presId="urn:microsoft.com/office/officeart/2016/7/layout/RepeatingBendingProcessNew"/>
    <dgm:cxn modelId="{AE578894-20DC-407F-9ACF-1BF3BF0D340A}" type="presParOf" srcId="{ED598F4E-E0A1-49C3-8DC6-A6EE0DD1EDFD}" destId="{56220033-D5BD-495D-A207-70307CB0DF10}" srcOrd="0" destOrd="0" presId="urn:microsoft.com/office/officeart/2016/7/layout/RepeatingBendingProcessNew"/>
    <dgm:cxn modelId="{6B98E8A8-3CEB-43D3-96CD-A3C5FA39535D}" type="presParOf" srcId="{CEA01213-4FA2-41AF-B9D6-2D0030B1999C}" destId="{BEFA215B-EF79-472B-9C19-64209A26AFA3}" srcOrd="8" destOrd="0" presId="urn:microsoft.com/office/officeart/2016/7/layout/RepeatingBendingProcessNew"/>
    <dgm:cxn modelId="{87B27A32-B92F-4296-BCF1-D66AE222271C}" type="presParOf" srcId="{CEA01213-4FA2-41AF-B9D6-2D0030B1999C}" destId="{F06C02EC-9C98-4008-89FD-3D45FE1635A3}" srcOrd="9" destOrd="0" presId="urn:microsoft.com/office/officeart/2016/7/layout/RepeatingBendingProcessNew"/>
    <dgm:cxn modelId="{00E024C6-BF32-4CC2-B10A-35E44F159F96}" type="presParOf" srcId="{F06C02EC-9C98-4008-89FD-3D45FE1635A3}" destId="{C5BDBB6A-0762-46FE-A85B-C6277E7F86F7}" srcOrd="0" destOrd="0" presId="urn:microsoft.com/office/officeart/2016/7/layout/RepeatingBendingProcessNew"/>
    <dgm:cxn modelId="{17186F20-A87A-4F65-A93C-F6EDD42C1290}" type="presParOf" srcId="{CEA01213-4FA2-41AF-B9D6-2D0030B1999C}" destId="{381333B6-189C-445D-8404-8868EE6B8BAA}" srcOrd="10" destOrd="0" presId="urn:microsoft.com/office/officeart/2016/7/layout/RepeatingBendingProcessNew"/>
    <dgm:cxn modelId="{798B0948-9DBB-4FAC-9CC6-55C73F48BAB2}" type="presParOf" srcId="{CEA01213-4FA2-41AF-B9D6-2D0030B1999C}" destId="{75BA779D-85C5-4AE0-98DA-24701866C6F8}" srcOrd="11" destOrd="0" presId="urn:microsoft.com/office/officeart/2016/7/layout/RepeatingBendingProcessNew"/>
    <dgm:cxn modelId="{B9867D4F-BF74-43D0-BB1E-FB39EAEE2C69}" type="presParOf" srcId="{75BA779D-85C5-4AE0-98DA-24701866C6F8}" destId="{4ED90123-1BBF-4747-A84A-57C6FFE57D1E}" srcOrd="0" destOrd="0" presId="urn:microsoft.com/office/officeart/2016/7/layout/RepeatingBendingProcessNew"/>
    <dgm:cxn modelId="{24F72C88-5820-447C-A5AF-1308450F121D}" type="presParOf" srcId="{CEA01213-4FA2-41AF-B9D6-2D0030B1999C}" destId="{F706318E-C431-42BE-9EA5-DA8341B25522}" srcOrd="12" destOrd="0" presId="urn:microsoft.com/office/officeart/2016/7/layout/RepeatingBendingProcessNew"/>
    <dgm:cxn modelId="{64596457-E4D8-47F5-AB0D-37670FDD78A5}" type="presParOf" srcId="{CEA01213-4FA2-41AF-B9D6-2D0030B1999C}" destId="{0359EC2E-1F88-4862-82A4-ED9608FEE7ED}" srcOrd="13" destOrd="0" presId="urn:microsoft.com/office/officeart/2016/7/layout/RepeatingBendingProcessNew"/>
    <dgm:cxn modelId="{C69812EA-D4F6-4F3A-BA20-A6FE4E50AE8B}" type="presParOf" srcId="{0359EC2E-1F88-4862-82A4-ED9608FEE7ED}" destId="{7149D3D7-4DAD-450E-8808-1659D818D4A3}" srcOrd="0" destOrd="0" presId="urn:microsoft.com/office/officeart/2016/7/layout/RepeatingBendingProcessNew"/>
    <dgm:cxn modelId="{E0B8E1B3-C7BD-470F-972F-75C36DA52F72}" type="presParOf" srcId="{CEA01213-4FA2-41AF-B9D6-2D0030B1999C}" destId="{9CD93C92-F2DC-4BA7-89C0-45A04F66DE0F}"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53215B-F83A-4089-97E0-817FA874DF4B}" type="doc">
      <dgm:prSet loTypeId="urn:microsoft.com/office/officeart/2018/2/layout/IconCircleList" loCatId="icon" qsTypeId="urn:microsoft.com/office/officeart/2005/8/quickstyle/simple1" qsCatId="simple" csTypeId="urn:microsoft.com/office/officeart/2018/5/colors/Iconchunking_neutralbg_accent6_2" csCatId="accent6" phldr="1"/>
      <dgm:spPr/>
      <dgm:t>
        <a:bodyPr/>
        <a:lstStyle/>
        <a:p>
          <a:endParaRPr lang="en-US"/>
        </a:p>
      </dgm:t>
    </dgm:pt>
    <dgm:pt modelId="{3B72ED92-8942-488D-9C96-B0DE1D151F5C}">
      <dgm:prSet/>
      <dgm:spPr/>
      <dgm:t>
        <a:bodyPr/>
        <a:lstStyle/>
        <a:p>
          <a:pPr>
            <a:lnSpc>
              <a:spcPct val="100000"/>
            </a:lnSpc>
          </a:pPr>
          <a:r>
            <a:rPr lang="en-US"/>
            <a:t>More user friendly interface</a:t>
          </a:r>
        </a:p>
      </dgm:t>
    </dgm:pt>
    <dgm:pt modelId="{087067F6-BF78-42F5-A3D1-1969CFDF7A19}" type="parTrans" cxnId="{3A0B5EC7-C588-408D-865F-EC10E5E22C23}">
      <dgm:prSet/>
      <dgm:spPr/>
      <dgm:t>
        <a:bodyPr/>
        <a:lstStyle/>
        <a:p>
          <a:endParaRPr lang="en-US"/>
        </a:p>
      </dgm:t>
    </dgm:pt>
    <dgm:pt modelId="{AB76F2F3-BFBD-4B4A-9A0B-37446BE7EEC3}" type="sibTrans" cxnId="{3A0B5EC7-C588-408D-865F-EC10E5E22C23}">
      <dgm:prSet/>
      <dgm:spPr/>
      <dgm:t>
        <a:bodyPr/>
        <a:lstStyle/>
        <a:p>
          <a:pPr>
            <a:lnSpc>
              <a:spcPct val="100000"/>
            </a:lnSpc>
          </a:pPr>
          <a:endParaRPr lang="en-US"/>
        </a:p>
      </dgm:t>
    </dgm:pt>
    <dgm:pt modelId="{D3EA6CB2-46D1-4974-BBBC-66EEB3C9C758}">
      <dgm:prSet/>
      <dgm:spPr/>
      <dgm:t>
        <a:bodyPr/>
        <a:lstStyle/>
        <a:p>
          <a:pPr>
            <a:lnSpc>
              <a:spcPct val="100000"/>
            </a:lnSpc>
          </a:pPr>
          <a:r>
            <a:rPr lang="en-US"/>
            <a:t>M</a:t>
          </a:r>
          <a:r>
            <a:rPr lang="en-US" b="0" i="0"/>
            <a:t>ore opportunities for users to earn coins (to retain them)</a:t>
          </a:r>
          <a:endParaRPr lang="en-US"/>
        </a:p>
      </dgm:t>
    </dgm:pt>
    <dgm:pt modelId="{52CE51B8-897E-4DF5-ADFD-C83EC80B6C25}" type="parTrans" cxnId="{83D4EE1B-D937-4E9C-811F-6BC66FD254CB}">
      <dgm:prSet/>
      <dgm:spPr/>
      <dgm:t>
        <a:bodyPr/>
        <a:lstStyle/>
        <a:p>
          <a:endParaRPr lang="en-US"/>
        </a:p>
      </dgm:t>
    </dgm:pt>
    <dgm:pt modelId="{DA7D14C9-A57A-4E00-91D8-267ADD682A3E}" type="sibTrans" cxnId="{83D4EE1B-D937-4E9C-811F-6BC66FD254CB}">
      <dgm:prSet/>
      <dgm:spPr/>
      <dgm:t>
        <a:bodyPr/>
        <a:lstStyle/>
        <a:p>
          <a:pPr>
            <a:lnSpc>
              <a:spcPct val="100000"/>
            </a:lnSpc>
          </a:pPr>
          <a:endParaRPr lang="en-US"/>
        </a:p>
      </dgm:t>
    </dgm:pt>
    <dgm:pt modelId="{92F419F6-195D-49F2-9427-CF9F00FCC2A8}">
      <dgm:prSet/>
      <dgm:spPr/>
      <dgm:t>
        <a:bodyPr/>
        <a:lstStyle/>
        <a:p>
          <a:pPr>
            <a:lnSpc>
              <a:spcPct val="100000"/>
            </a:lnSpc>
          </a:pPr>
          <a:r>
            <a:rPr lang="en-US" b="0" i="0" dirty="0"/>
            <a:t>Alleviate reading constraints with ecosystem-engaging features</a:t>
          </a:r>
          <a:endParaRPr lang="en-US" dirty="0"/>
        </a:p>
      </dgm:t>
    </dgm:pt>
    <dgm:pt modelId="{1298838A-47C5-4376-993E-CC89B3C70F69}" type="parTrans" cxnId="{0D31BE10-83C7-4D9F-A9C8-989BA2F7256F}">
      <dgm:prSet/>
      <dgm:spPr/>
      <dgm:t>
        <a:bodyPr/>
        <a:lstStyle/>
        <a:p>
          <a:endParaRPr lang="en-US"/>
        </a:p>
      </dgm:t>
    </dgm:pt>
    <dgm:pt modelId="{E52129D1-3E85-41CE-9E48-3A8693B2E8A7}" type="sibTrans" cxnId="{0D31BE10-83C7-4D9F-A9C8-989BA2F7256F}">
      <dgm:prSet/>
      <dgm:spPr/>
      <dgm:t>
        <a:bodyPr/>
        <a:lstStyle/>
        <a:p>
          <a:pPr>
            <a:lnSpc>
              <a:spcPct val="100000"/>
            </a:lnSpc>
          </a:pPr>
          <a:endParaRPr lang="en-US"/>
        </a:p>
      </dgm:t>
    </dgm:pt>
    <dgm:pt modelId="{B66FD602-F7DD-4281-AE81-C01A03B6AE3D}">
      <dgm:prSet/>
      <dgm:spPr/>
      <dgm:t>
        <a:bodyPr/>
        <a:lstStyle/>
        <a:p>
          <a:pPr>
            <a:lnSpc>
              <a:spcPct val="100000"/>
            </a:lnSpc>
          </a:pPr>
          <a:r>
            <a:rPr lang="en-IN" i="0" dirty="0"/>
            <a:t>Engage with User Feedback</a:t>
          </a:r>
          <a:endParaRPr lang="en-US" dirty="0"/>
        </a:p>
      </dgm:t>
    </dgm:pt>
    <dgm:pt modelId="{460E118E-A6C8-4D0F-A518-49BF55766758}" type="parTrans" cxnId="{8027A4B4-18D7-47E1-9690-30ADCFDC2889}">
      <dgm:prSet/>
      <dgm:spPr/>
      <dgm:t>
        <a:bodyPr/>
        <a:lstStyle/>
        <a:p>
          <a:endParaRPr lang="en-US"/>
        </a:p>
      </dgm:t>
    </dgm:pt>
    <dgm:pt modelId="{F4DA6511-C876-4522-96AA-01F7348BD882}" type="sibTrans" cxnId="{8027A4B4-18D7-47E1-9690-30ADCFDC2889}">
      <dgm:prSet/>
      <dgm:spPr/>
      <dgm:t>
        <a:bodyPr/>
        <a:lstStyle/>
        <a:p>
          <a:pPr>
            <a:lnSpc>
              <a:spcPct val="100000"/>
            </a:lnSpc>
          </a:pPr>
          <a:endParaRPr lang="en-US"/>
        </a:p>
      </dgm:t>
    </dgm:pt>
    <dgm:pt modelId="{FF714865-2F53-4A39-B39A-47528F88719C}">
      <dgm:prSet/>
      <dgm:spPr/>
      <dgm:t>
        <a:bodyPr/>
        <a:lstStyle/>
        <a:p>
          <a:pPr>
            <a:lnSpc>
              <a:spcPct val="100000"/>
            </a:lnSpc>
          </a:pPr>
          <a:r>
            <a:rPr lang="en-US" dirty="0"/>
            <a:t>Implementation of reward system</a:t>
          </a:r>
        </a:p>
      </dgm:t>
    </dgm:pt>
    <dgm:pt modelId="{9E88A52F-59E9-45E3-A693-12520043A1A0}" type="parTrans" cxnId="{CDFA4B14-2AFC-41E2-B430-F9694D57266E}">
      <dgm:prSet/>
      <dgm:spPr/>
      <dgm:t>
        <a:bodyPr/>
        <a:lstStyle/>
        <a:p>
          <a:endParaRPr lang="en-US"/>
        </a:p>
      </dgm:t>
    </dgm:pt>
    <dgm:pt modelId="{37238137-A230-4F72-9BAB-6726089AD1D9}" type="sibTrans" cxnId="{CDFA4B14-2AFC-41E2-B430-F9694D57266E}">
      <dgm:prSet/>
      <dgm:spPr/>
      <dgm:t>
        <a:bodyPr/>
        <a:lstStyle/>
        <a:p>
          <a:endParaRPr lang="en-US"/>
        </a:p>
      </dgm:t>
    </dgm:pt>
    <dgm:pt modelId="{EF48BAE9-5504-4CAD-A890-C34121B131B4}">
      <dgm:prSet/>
      <dgm:spPr/>
      <dgm:t>
        <a:bodyPr/>
        <a:lstStyle/>
        <a:p>
          <a:pPr>
            <a:lnSpc>
              <a:spcPct val="100000"/>
            </a:lnSpc>
          </a:pPr>
          <a:r>
            <a:rPr lang="en-IN" i="0"/>
            <a:t>Collaborate </a:t>
          </a:r>
          <a:r>
            <a:rPr lang="en-IN" i="0" dirty="0"/>
            <a:t>with Established Creators</a:t>
          </a:r>
          <a:endParaRPr lang="en-US" dirty="0"/>
        </a:p>
      </dgm:t>
    </dgm:pt>
    <dgm:pt modelId="{C7ED802F-C435-4006-A0B8-0F9847CA00B7}" type="parTrans" cxnId="{69B71AD3-F689-48ED-B943-1FB80BFA0A3E}">
      <dgm:prSet/>
      <dgm:spPr/>
      <dgm:t>
        <a:bodyPr/>
        <a:lstStyle/>
        <a:p>
          <a:endParaRPr lang="en-IN"/>
        </a:p>
      </dgm:t>
    </dgm:pt>
    <dgm:pt modelId="{623BB6EF-3CEA-46FA-9A8D-47C921C2DAE9}" type="sibTrans" cxnId="{69B71AD3-F689-48ED-B943-1FB80BFA0A3E}">
      <dgm:prSet/>
      <dgm:spPr/>
      <dgm:t>
        <a:bodyPr/>
        <a:lstStyle/>
        <a:p>
          <a:pPr>
            <a:lnSpc>
              <a:spcPct val="100000"/>
            </a:lnSpc>
          </a:pPr>
          <a:endParaRPr lang="en-IN"/>
        </a:p>
      </dgm:t>
    </dgm:pt>
    <dgm:pt modelId="{8EBCBB34-F986-4CA9-9842-857C79EA0B5C}" type="pres">
      <dgm:prSet presAssocID="{EF53215B-F83A-4089-97E0-817FA874DF4B}" presName="root" presStyleCnt="0">
        <dgm:presLayoutVars>
          <dgm:dir/>
          <dgm:resizeHandles val="exact"/>
        </dgm:presLayoutVars>
      </dgm:prSet>
      <dgm:spPr/>
    </dgm:pt>
    <dgm:pt modelId="{FA4F9211-8576-4F76-AAFE-7395441D8B20}" type="pres">
      <dgm:prSet presAssocID="{EF53215B-F83A-4089-97E0-817FA874DF4B}" presName="container" presStyleCnt="0">
        <dgm:presLayoutVars>
          <dgm:dir/>
          <dgm:resizeHandles val="exact"/>
        </dgm:presLayoutVars>
      </dgm:prSet>
      <dgm:spPr/>
    </dgm:pt>
    <dgm:pt modelId="{1F262B99-99D3-4A38-8437-B668CA21C78E}" type="pres">
      <dgm:prSet presAssocID="{3B72ED92-8942-488D-9C96-B0DE1D151F5C}" presName="compNode" presStyleCnt="0"/>
      <dgm:spPr/>
    </dgm:pt>
    <dgm:pt modelId="{EBFAD770-35DD-48A8-8824-7E0ABCED6E47}" type="pres">
      <dgm:prSet presAssocID="{3B72ED92-8942-488D-9C96-B0DE1D151F5C}" presName="iconBgRect" presStyleLbl="bgShp" presStyleIdx="0" presStyleCnt="6"/>
      <dgm:spPr/>
    </dgm:pt>
    <dgm:pt modelId="{F8B06780-16A2-4FD2-9340-88E6E8399544}" type="pres">
      <dgm:prSet presAssocID="{3B72ED92-8942-488D-9C96-B0DE1D151F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2B323A5D-961A-414A-BB83-7E7E3EAE492E}" type="pres">
      <dgm:prSet presAssocID="{3B72ED92-8942-488D-9C96-B0DE1D151F5C}" presName="spaceRect" presStyleCnt="0"/>
      <dgm:spPr/>
    </dgm:pt>
    <dgm:pt modelId="{06C5E74C-F9E2-414D-A1FC-3E064D6F9941}" type="pres">
      <dgm:prSet presAssocID="{3B72ED92-8942-488D-9C96-B0DE1D151F5C}" presName="textRect" presStyleLbl="revTx" presStyleIdx="0" presStyleCnt="6">
        <dgm:presLayoutVars>
          <dgm:chMax val="1"/>
          <dgm:chPref val="1"/>
        </dgm:presLayoutVars>
      </dgm:prSet>
      <dgm:spPr/>
    </dgm:pt>
    <dgm:pt modelId="{466D991D-5C3E-4500-AF40-7790FEDB7DB4}" type="pres">
      <dgm:prSet presAssocID="{AB76F2F3-BFBD-4B4A-9A0B-37446BE7EEC3}" presName="sibTrans" presStyleLbl="sibTrans2D1" presStyleIdx="0" presStyleCnt="0"/>
      <dgm:spPr/>
    </dgm:pt>
    <dgm:pt modelId="{0A97BAEE-0D41-4F02-BBC3-6223A063357F}" type="pres">
      <dgm:prSet presAssocID="{D3EA6CB2-46D1-4974-BBBC-66EEB3C9C758}" presName="compNode" presStyleCnt="0"/>
      <dgm:spPr/>
    </dgm:pt>
    <dgm:pt modelId="{1F67DD1E-451D-49B5-8D59-E1B10E4C9F4B}" type="pres">
      <dgm:prSet presAssocID="{D3EA6CB2-46D1-4974-BBBC-66EEB3C9C758}" presName="iconBgRect" presStyleLbl="bgShp" presStyleIdx="1" presStyleCnt="6"/>
      <dgm:spPr/>
    </dgm:pt>
    <dgm:pt modelId="{ADB09C41-45FC-49E4-935B-7773C0D6F5D3}" type="pres">
      <dgm:prSet presAssocID="{D3EA6CB2-46D1-4974-BBBC-66EEB3C9C75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0835FEBE-33DD-4BAA-9E96-FB7195F1888B}" type="pres">
      <dgm:prSet presAssocID="{D3EA6CB2-46D1-4974-BBBC-66EEB3C9C758}" presName="spaceRect" presStyleCnt="0"/>
      <dgm:spPr/>
    </dgm:pt>
    <dgm:pt modelId="{C3D19FD7-F20C-4F5D-9EC6-8808DE9859DA}" type="pres">
      <dgm:prSet presAssocID="{D3EA6CB2-46D1-4974-BBBC-66EEB3C9C758}" presName="textRect" presStyleLbl="revTx" presStyleIdx="1" presStyleCnt="6">
        <dgm:presLayoutVars>
          <dgm:chMax val="1"/>
          <dgm:chPref val="1"/>
        </dgm:presLayoutVars>
      </dgm:prSet>
      <dgm:spPr/>
    </dgm:pt>
    <dgm:pt modelId="{7866CBA4-AD70-461F-97A6-FCF6D215968D}" type="pres">
      <dgm:prSet presAssocID="{DA7D14C9-A57A-4E00-91D8-267ADD682A3E}" presName="sibTrans" presStyleLbl="sibTrans2D1" presStyleIdx="0" presStyleCnt="0"/>
      <dgm:spPr/>
    </dgm:pt>
    <dgm:pt modelId="{49827E4B-53F4-4BF8-9832-4729FFF79D5C}" type="pres">
      <dgm:prSet presAssocID="{92F419F6-195D-49F2-9427-CF9F00FCC2A8}" presName="compNode" presStyleCnt="0"/>
      <dgm:spPr/>
    </dgm:pt>
    <dgm:pt modelId="{189535ED-3576-482E-8791-54BA2A7746DB}" type="pres">
      <dgm:prSet presAssocID="{92F419F6-195D-49F2-9427-CF9F00FCC2A8}" presName="iconBgRect" presStyleLbl="bgShp" presStyleIdx="2" presStyleCnt="6"/>
      <dgm:spPr/>
    </dgm:pt>
    <dgm:pt modelId="{EA6E39D0-8197-4C57-84D9-1530A7803F3D}" type="pres">
      <dgm:prSet presAssocID="{92F419F6-195D-49F2-9427-CF9F00FCC2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5B0D1A15-7C40-472C-9648-6782B2B3F273}" type="pres">
      <dgm:prSet presAssocID="{92F419F6-195D-49F2-9427-CF9F00FCC2A8}" presName="spaceRect" presStyleCnt="0"/>
      <dgm:spPr/>
    </dgm:pt>
    <dgm:pt modelId="{79DB5E5A-5B4C-409D-8C90-B77F61672CDA}" type="pres">
      <dgm:prSet presAssocID="{92F419F6-195D-49F2-9427-CF9F00FCC2A8}" presName="textRect" presStyleLbl="revTx" presStyleIdx="2" presStyleCnt="6">
        <dgm:presLayoutVars>
          <dgm:chMax val="1"/>
          <dgm:chPref val="1"/>
        </dgm:presLayoutVars>
      </dgm:prSet>
      <dgm:spPr/>
    </dgm:pt>
    <dgm:pt modelId="{8D67132B-EA52-4C47-87B4-5D48DCB600E8}" type="pres">
      <dgm:prSet presAssocID="{E52129D1-3E85-41CE-9E48-3A8693B2E8A7}" presName="sibTrans" presStyleLbl="sibTrans2D1" presStyleIdx="0" presStyleCnt="0"/>
      <dgm:spPr/>
    </dgm:pt>
    <dgm:pt modelId="{C4654EC2-9B2A-4F57-94B8-76B8BD3DFB5B}" type="pres">
      <dgm:prSet presAssocID="{EF48BAE9-5504-4CAD-A890-C34121B131B4}" presName="compNode" presStyleCnt="0"/>
      <dgm:spPr/>
    </dgm:pt>
    <dgm:pt modelId="{85FE433B-74DC-4ED0-8B14-6F83FDBDC96D}" type="pres">
      <dgm:prSet presAssocID="{EF48BAE9-5504-4CAD-A890-C34121B131B4}" presName="iconBgRect" presStyleLbl="bgShp" presStyleIdx="3" presStyleCnt="6"/>
      <dgm:spPr/>
    </dgm:pt>
    <dgm:pt modelId="{7FECDAE4-29BE-444A-82AA-1A48F582591D}" type="pres">
      <dgm:prSet presAssocID="{EF48BAE9-5504-4CAD-A890-C34121B131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CD846F98-30BF-4793-B129-7CD9CA2782F2}" type="pres">
      <dgm:prSet presAssocID="{EF48BAE9-5504-4CAD-A890-C34121B131B4}" presName="spaceRect" presStyleCnt="0"/>
      <dgm:spPr/>
    </dgm:pt>
    <dgm:pt modelId="{0BE5E00D-5DC8-497A-A321-A67C64F9995A}" type="pres">
      <dgm:prSet presAssocID="{EF48BAE9-5504-4CAD-A890-C34121B131B4}" presName="textRect" presStyleLbl="revTx" presStyleIdx="3" presStyleCnt="6">
        <dgm:presLayoutVars>
          <dgm:chMax val="1"/>
          <dgm:chPref val="1"/>
        </dgm:presLayoutVars>
      </dgm:prSet>
      <dgm:spPr/>
    </dgm:pt>
    <dgm:pt modelId="{C6D56E2A-B6DD-45B8-AC89-6AD5AABF4AF1}" type="pres">
      <dgm:prSet presAssocID="{623BB6EF-3CEA-46FA-9A8D-47C921C2DAE9}" presName="sibTrans" presStyleLbl="sibTrans2D1" presStyleIdx="0" presStyleCnt="0"/>
      <dgm:spPr/>
    </dgm:pt>
    <dgm:pt modelId="{EC542042-1BC2-4308-91B3-21DF66EEC7C7}" type="pres">
      <dgm:prSet presAssocID="{B66FD602-F7DD-4281-AE81-C01A03B6AE3D}" presName="compNode" presStyleCnt="0"/>
      <dgm:spPr/>
    </dgm:pt>
    <dgm:pt modelId="{4760FFF7-F1D8-48E5-92F7-95901252CE4C}" type="pres">
      <dgm:prSet presAssocID="{B66FD602-F7DD-4281-AE81-C01A03B6AE3D}" presName="iconBgRect" presStyleLbl="bgShp" presStyleIdx="4" presStyleCnt="6"/>
      <dgm:spPr/>
    </dgm:pt>
    <dgm:pt modelId="{91CA706A-59EA-4A89-9AAE-481ED9569288}" type="pres">
      <dgm:prSet presAssocID="{B66FD602-F7DD-4281-AE81-C01A03B6AE3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ibbon"/>
        </a:ext>
      </dgm:extLst>
    </dgm:pt>
    <dgm:pt modelId="{18650D9F-8ED6-44D0-A882-537EA23D2567}" type="pres">
      <dgm:prSet presAssocID="{B66FD602-F7DD-4281-AE81-C01A03B6AE3D}" presName="spaceRect" presStyleCnt="0"/>
      <dgm:spPr/>
    </dgm:pt>
    <dgm:pt modelId="{1F4A1ACB-EC8A-44D5-A91A-A01B22ED1C72}" type="pres">
      <dgm:prSet presAssocID="{B66FD602-F7DD-4281-AE81-C01A03B6AE3D}" presName="textRect" presStyleLbl="revTx" presStyleIdx="4" presStyleCnt="6">
        <dgm:presLayoutVars>
          <dgm:chMax val="1"/>
          <dgm:chPref val="1"/>
        </dgm:presLayoutVars>
      </dgm:prSet>
      <dgm:spPr/>
    </dgm:pt>
    <dgm:pt modelId="{CA04F21D-1EAB-4F96-921D-383D0C7AAB1F}" type="pres">
      <dgm:prSet presAssocID="{F4DA6511-C876-4522-96AA-01F7348BD882}" presName="sibTrans" presStyleLbl="sibTrans2D1" presStyleIdx="0" presStyleCnt="0"/>
      <dgm:spPr/>
    </dgm:pt>
    <dgm:pt modelId="{2C11DFF3-D4E3-480E-9753-3BD6B562F581}" type="pres">
      <dgm:prSet presAssocID="{FF714865-2F53-4A39-B39A-47528F88719C}" presName="compNode" presStyleCnt="0"/>
      <dgm:spPr/>
    </dgm:pt>
    <dgm:pt modelId="{3DC9244A-F578-4D23-AD13-BEA55B3DE3E5}" type="pres">
      <dgm:prSet presAssocID="{FF714865-2F53-4A39-B39A-47528F88719C}" presName="iconBgRect" presStyleLbl="bgShp" presStyleIdx="5" presStyleCnt="6"/>
      <dgm:spPr/>
    </dgm:pt>
    <dgm:pt modelId="{7F1D3093-69DE-4B32-A3E1-1DE40DD01C94}" type="pres">
      <dgm:prSet presAssocID="{FF714865-2F53-4A39-B39A-47528F88719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shake"/>
        </a:ext>
      </dgm:extLst>
    </dgm:pt>
    <dgm:pt modelId="{5ABF4BED-FBA5-40CF-9D8A-CCFCB897F142}" type="pres">
      <dgm:prSet presAssocID="{FF714865-2F53-4A39-B39A-47528F88719C}" presName="spaceRect" presStyleCnt="0"/>
      <dgm:spPr/>
    </dgm:pt>
    <dgm:pt modelId="{11E3E575-42DD-4775-A6F5-929A1E7CC791}" type="pres">
      <dgm:prSet presAssocID="{FF714865-2F53-4A39-B39A-47528F88719C}" presName="textRect" presStyleLbl="revTx" presStyleIdx="5" presStyleCnt="6">
        <dgm:presLayoutVars>
          <dgm:chMax val="1"/>
          <dgm:chPref val="1"/>
        </dgm:presLayoutVars>
      </dgm:prSet>
      <dgm:spPr/>
    </dgm:pt>
  </dgm:ptLst>
  <dgm:cxnLst>
    <dgm:cxn modelId="{3733610C-4403-4401-ABB4-3B035CA10A0D}" type="presOf" srcId="{AB76F2F3-BFBD-4B4A-9A0B-37446BE7EEC3}" destId="{466D991D-5C3E-4500-AF40-7790FEDB7DB4}" srcOrd="0" destOrd="0" presId="urn:microsoft.com/office/officeart/2018/2/layout/IconCircleList"/>
    <dgm:cxn modelId="{0D31BE10-83C7-4D9F-A9C8-989BA2F7256F}" srcId="{EF53215B-F83A-4089-97E0-817FA874DF4B}" destId="{92F419F6-195D-49F2-9427-CF9F00FCC2A8}" srcOrd="2" destOrd="0" parTransId="{1298838A-47C5-4376-993E-CC89B3C70F69}" sibTransId="{E52129D1-3E85-41CE-9E48-3A8693B2E8A7}"/>
    <dgm:cxn modelId="{CDFA4B14-2AFC-41E2-B430-F9694D57266E}" srcId="{EF53215B-F83A-4089-97E0-817FA874DF4B}" destId="{FF714865-2F53-4A39-B39A-47528F88719C}" srcOrd="5" destOrd="0" parTransId="{9E88A52F-59E9-45E3-A693-12520043A1A0}" sibTransId="{37238137-A230-4F72-9BAB-6726089AD1D9}"/>
    <dgm:cxn modelId="{83D4EE1B-D937-4E9C-811F-6BC66FD254CB}" srcId="{EF53215B-F83A-4089-97E0-817FA874DF4B}" destId="{D3EA6CB2-46D1-4974-BBBC-66EEB3C9C758}" srcOrd="1" destOrd="0" parTransId="{52CE51B8-897E-4DF5-ADFD-C83EC80B6C25}" sibTransId="{DA7D14C9-A57A-4E00-91D8-267ADD682A3E}"/>
    <dgm:cxn modelId="{F36EF31D-B25D-481E-AE8B-50612174646C}" type="presOf" srcId="{F4DA6511-C876-4522-96AA-01F7348BD882}" destId="{CA04F21D-1EAB-4F96-921D-383D0C7AAB1F}" srcOrd="0" destOrd="0" presId="urn:microsoft.com/office/officeart/2018/2/layout/IconCircleList"/>
    <dgm:cxn modelId="{90D1BB20-5960-4FAC-9B84-52818FFE1197}" type="presOf" srcId="{623BB6EF-3CEA-46FA-9A8D-47C921C2DAE9}" destId="{C6D56E2A-B6DD-45B8-AC89-6AD5AABF4AF1}" srcOrd="0" destOrd="0" presId="urn:microsoft.com/office/officeart/2018/2/layout/IconCircleList"/>
    <dgm:cxn modelId="{8FCB1827-F628-4E7A-8C0C-34FB0BDC898D}" type="presOf" srcId="{92F419F6-195D-49F2-9427-CF9F00FCC2A8}" destId="{79DB5E5A-5B4C-409D-8C90-B77F61672CDA}" srcOrd="0" destOrd="0" presId="urn:microsoft.com/office/officeart/2018/2/layout/IconCircleList"/>
    <dgm:cxn modelId="{3BD0CB37-40B2-4467-987B-9D8C2CA9E83F}" type="presOf" srcId="{E52129D1-3E85-41CE-9E48-3A8693B2E8A7}" destId="{8D67132B-EA52-4C47-87B4-5D48DCB600E8}" srcOrd="0" destOrd="0" presId="urn:microsoft.com/office/officeart/2018/2/layout/IconCircleList"/>
    <dgm:cxn modelId="{D0BD8C88-DB22-4277-86B4-EAC22822D108}" type="presOf" srcId="{D3EA6CB2-46D1-4974-BBBC-66EEB3C9C758}" destId="{C3D19FD7-F20C-4F5D-9EC6-8808DE9859DA}" srcOrd="0" destOrd="0" presId="urn:microsoft.com/office/officeart/2018/2/layout/IconCircleList"/>
    <dgm:cxn modelId="{3E0B438D-1011-429D-B05B-9B90D5543C93}" type="presOf" srcId="{EF48BAE9-5504-4CAD-A890-C34121B131B4}" destId="{0BE5E00D-5DC8-497A-A321-A67C64F9995A}" srcOrd="0" destOrd="0" presId="urn:microsoft.com/office/officeart/2018/2/layout/IconCircleList"/>
    <dgm:cxn modelId="{DA5F2290-B663-4E50-B6AD-4F40389B1B10}" type="presOf" srcId="{FF714865-2F53-4A39-B39A-47528F88719C}" destId="{11E3E575-42DD-4775-A6F5-929A1E7CC791}" srcOrd="0" destOrd="0" presId="urn:microsoft.com/office/officeart/2018/2/layout/IconCircleList"/>
    <dgm:cxn modelId="{3B6B499D-BBD6-4CCE-B957-EDBE848215FF}" type="presOf" srcId="{EF53215B-F83A-4089-97E0-817FA874DF4B}" destId="{8EBCBB34-F986-4CA9-9842-857C79EA0B5C}" srcOrd="0" destOrd="0" presId="urn:microsoft.com/office/officeart/2018/2/layout/IconCircleList"/>
    <dgm:cxn modelId="{259394A7-0DD0-4B70-8DCA-ADC8EC5A9173}" type="presOf" srcId="{3B72ED92-8942-488D-9C96-B0DE1D151F5C}" destId="{06C5E74C-F9E2-414D-A1FC-3E064D6F9941}" srcOrd="0" destOrd="0" presId="urn:microsoft.com/office/officeart/2018/2/layout/IconCircleList"/>
    <dgm:cxn modelId="{8027A4B4-18D7-47E1-9690-30ADCFDC2889}" srcId="{EF53215B-F83A-4089-97E0-817FA874DF4B}" destId="{B66FD602-F7DD-4281-AE81-C01A03B6AE3D}" srcOrd="4" destOrd="0" parTransId="{460E118E-A6C8-4D0F-A518-49BF55766758}" sibTransId="{F4DA6511-C876-4522-96AA-01F7348BD882}"/>
    <dgm:cxn modelId="{3A0B5EC7-C588-408D-865F-EC10E5E22C23}" srcId="{EF53215B-F83A-4089-97E0-817FA874DF4B}" destId="{3B72ED92-8942-488D-9C96-B0DE1D151F5C}" srcOrd="0" destOrd="0" parTransId="{087067F6-BF78-42F5-A3D1-1969CFDF7A19}" sibTransId="{AB76F2F3-BFBD-4B4A-9A0B-37446BE7EEC3}"/>
    <dgm:cxn modelId="{69B71AD3-F689-48ED-B943-1FB80BFA0A3E}" srcId="{EF53215B-F83A-4089-97E0-817FA874DF4B}" destId="{EF48BAE9-5504-4CAD-A890-C34121B131B4}" srcOrd="3" destOrd="0" parTransId="{C7ED802F-C435-4006-A0B8-0F9847CA00B7}" sibTransId="{623BB6EF-3CEA-46FA-9A8D-47C921C2DAE9}"/>
    <dgm:cxn modelId="{8FA45CEE-B549-4251-856F-9E4E0EBEB014}" type="presOf" srcId="{DA7D14C9-A57A-4E00-91D8-267ADD682A3E}" destId="{7866CBA4-AD70-461F-97A6-FCF6D215968D}" srcOrd="0" destOrd="0" presId="urn:microsoft.com/office/officeart/2018/2/layout/IconCircleList"/>
    <dgm:cxn modelId="{D723F8F1-5256-430F-B407-4245829AE6ED}" type="presOf" srcId="{B66FD602-F7DD-4281-AE81-C01A03B6AE3D}" destId="{1F4A1ACB-EC8A-44D5-A91A-A01B22ED1C72}" srcOrd="0" destOrd="0" presId="urn:microsoft.com/office/officeart/2018/2/layout/IconCircleList"/>
    <dgm:cxn modelId="{671B4100-5C57-40DF-8A08-61E2704F1970}" type="presParOf" srcId="{8EBCBB34-F986-4CA9-9842-857C79EA0B5C}" destId="{FA4F9211-8576-4F76-AAFE-7395441D8B20}" srcOrd="0" destOrd="0" presId="urn:microsoft.com/office/officeart/2018/2/layout/IconCircleList"/>
    <dgm:cxn modelId="{A4E40B2B-BFA6-420C-A792-5D6A6AE4A31F}" type="presParOf" srcId="{FA4F9211-8576-4F76-AAFE-7395441D8B20}" destId="{1F262B99-99D3-4A38-8437-B668CA21C78E}" srcOrd="0" destOrd="0" presId="urn:microsoft.com/office/officeart/2018/2/layout/IconCircleList"/>
    <dgm:cxn modelId="{CEBBE009-1BF5-43A7-BDEA-78154331E14F}" type="presParOf" srcId="{1F262B99-99D3-4A38-8437-B668CA21C78E}" destId="{EBFAD770-35DD-48A8-8824-7E0ABCED6E47}" srcOrd="0" destOrd="0" presId="urn:microsoft.com/office/officeart/2018/2/layout/IconCircleList"/>
    <dgm:cxn modelId="{F62BEA42-017E-4B90-A85C-D8C53C94A8A1}" type="presParOf" srcId="{1F262B99-99D3-4A38-8437-B668CA21C78E}" destId="{F8B06780-16A2-4FD2-9340-88E6E8399544}" srcOrd="1" destOrd="0" presId="urn:microsoft.com/office/officeart/2018/2/layout/IconCircleList"/>
    <dgm:cxn modelId="{3EEDF7C2-2EAC-4C91-A82E-91944D783FB2}" type="presParOf" srcId="{1F262B99-99D3-4A38-8437-B668CA21C78E}" destId="{2B323A5D-961A-414A-BB83-7E7E3EAE492E}" srcOrd="2" destOrd="0" presId="urn:microsoft.com/office/officeart/2018/2/layout/IconCircleList"/>
    <dgm:cxn modelId="{58A69260-A64E-4B32-BA46-29588193D015}" type="presParOf" srcId="{1F262B99-99D3-4A38-8437-B668CA21C78E}" destId="{06C5E74C-F9E2-414D-A1FC-3E064D6F9941}" srcOrd="3" destOrd="0" presId="urn:microsoft.com/office/officeart/2018/2/layout/IconCircleList"/>
    <dgm:cxn modelId="{50973487-4646-4C4E-B8A5-C152F16CED91}" type="presParOf" srcId="{FA4F9211-8576-4F76-AAFE-7395441D8B20}" destId="{466D991D-5C3E-4500-AF40-7790FEDB7DB4}" srcOrd="1" destOrd="0" presId="urn:microsoft.com/office/officeart/2018/2/layout/IconCircleList"/>
    <dgm:cxn modelId="{A3D3DA3C-215D-4CAF-84A3-2B751C477D8E}" type="presParOf" srcId="{FA4F9211-8576-4F76-AAFE-7395441D8B20}" destId="{0A97BAEE-0D41-4F02-BBC3-6223A063357F}" srcOrd="2" destOrd="0" presId="urn:microsoft.com/office/officeart/2018/2/layout/IconCircleList"/>
    <dgm:cxn modelId="{770A54CD-83BF-41B1-8869-377DD59A52BF}" type="presParOf" srcId="{0A97BAEE-0D41-4F02-BBC3-6223A063357F}" destId="{1F67DD1E-451D-49B5-8D59-E1B10E4C9F4B}" srcOrd="0" destOrd="0" presId="urn:microsoft.com/office/officeart/2018/2/layout/IconCircleList"/>
    <dgm:cxn modelId="{E37B8CBA-6C2F-4158-82B7-7DB979D36C61}" type="presParOf" srcId="{0A97BAEE-0D41-4F02-BBC3-6223A063357F}" destId="{ADB09C41-45FC-49E4-935B-7773C0D6F5D3}" srcOrd="1" destOrd="0" presId="urn:microsoft.com/office/officeart/2018/2/layout/IconCircleList"/>
    <dgm:cxn modelId="{CA7BFD9C-E9D6-4A13-A56B-F05B20B1C817}" type="presParOf" srcId="{0A97BAEE-0D41-4F02-BBC3-6223A063357F}" destId="{0835FEBE-33DD-4BAA-9E96-FB7195F1888B}" srcOrd="2" destOrd="0" presId="urn:microsoft.com/office/officeart/2018/2/layout/IconCircleList"/>
    <dgm:cxn modelId="{D0453D32-3A3C-4246-B2C5-1B96A94AEFB9}" type="presParOf" srcId="{0A97BAEE-0D41-4F02-BBC3-6223A063357F}" destId="{C3D19FD7-F20C-4F5D-9EC6-8808DE9859DA}" srcOrd="3" destOrd="0" presId="urn:microsoft.com/office/officeart/2018/2/layout/IconCircleList"/>
    <dgm:cxn modelId="{3B32B6B1-BE40-419E-9068-0F15CBE136A9}" type="presParOf" srcId="{FA4F9211-8576-4F76-AAFE-7395441D8B20}" destId="{7866CBA4-AD70-461F-97A6-FCF6D215968D}" srcOrd="3" destOrd="0" presId="urn:microsoft.com/office/officeart/2018/2/layout/IconCircleList"/>
    <dgm:cxn modelId="{E23C949C-45B7-4E91-9FE7-82D5ED3B70CD}" type="presParOf" srcId="{FA4F9211-8576-4F76-AAFE-7395441D8B20}" destId="{49827E4B-53F4-4BF8-9832-4729FFF79D5C}" srcOrd="4" destOrd="0" presId="urn:microsoft.com/office/officeart/2018/2/layout/IconCircleList"/>
    <dgm:cxn modelId="{B01ABC7B-89E8-4921-8BCE-1FD8BC0F5BFE}" type="presParOf" srcId="{49827E4B-53F4-4BF8-9832-4729FFF79D5C}" destId="{189535ED-3576-482E-8791-54BA2A7746DB}" srcOrd="0" destOrd="0" presId="urn:microsoft.com/office/officeart/2018/2/layout/IconCircleList"/>
    <dgm:cxn modelId="{7548740B-ADD4-4CA7-ABD2-2F5E1702B0F2}" type="presParOf" srcId="{49827E4B-53F4-4BF8-9832-4729FFF79D5C}" destId="{EA6E39D0-8197-4C57-84D9-1530A7803F3D}" srcOrd="1" destOrd="0" presId="urn:microsoft.com/office/officeart/2018/2/layout/IconCircleList"/>
    <dgm:cxn modelId="{0C7D5186-425C-4E80-BFDE-D34BBB9E0930}" type="presParOf" srcId="{49827E4B-53F4-4BF8-9832-4729FFF79D5C}" destId="{5B0D1A15-7C40-472C-9648-6782B2B3F273}" srcOrd="2" destOrd="0" presId="urn:microsoft.com/office/officeart/2018/2/layout/IconCircleList"/>
    <dgm:cxn modelId="{9C826D3A-DF32-4EEC-899F-91A63220AF16}" type="presParOf" srcId="{49827E4B-53F4-4BF8-9832-4729FFF79D5C}" destId="{79DB5E5A-5B4C-409D-8C90-B77F61672CDA}" srcOrd="3" destOrd="0" presId="urn:microsoft.com/office/officeart/2018/2/layout/IconCircleList"/>
    <dgm:cxn modelId="{AEDD084C-526A-45B8-B6FA-04C0CA7F0709}" type="presParOf" srcId="{FA4F9211-8576-4F76-AAFE-7395441D8B20}" destId="{8D67132B-EA52-4C47-87B4-5D48DCB600E8}" srcOrd="5" destOrd="0" presId="urn:microsoft.com/office/officeart/2018/2/layout/IconCircleList"/>
    <dgm:cxn modelId="{62914A41-82E8-4DDB-BA30-7A382316D050}" type="presParOf" srcId="{FA4F9211-8576-4F76-AAFE-7395441D8B20}" destId="{C4654EC2-9B2A-4F57-94B8-76B8BD3DFB5B}" srcOrd="6" destOrd="0" presId="urn:microsoft.com/office/officeart/2018/2/layout/IconCircleList"/>
    <dgm:cxn modelId="{0FF79AF2-92E0-4AD3-BFCB-8181E9215EF3}" type="presParOf" srcId="{C4654EC2-9B2A-4F57-94B8-76B8BD3DFB5B}" destId="{85FE433B-74DC-4ED0-8B14-6F83FDBDC96D}" srcOrd="0" destOrd="0" presId="urn:microsoft.com/office/officeart/2018/2/layout/IconCircleList"/>
    <dgm:cxn modelId="{3385D9D8-F993-436B-99FE-7779A7801882}" type="presParOf" srcId="{C4654EC2-9B2A-4F57-94B8-76B8BD3DFB5B}" destId="{7FECDAE4-29BE-444A-82AA-1A48F582591D}" srcOrd="1" destOrd="0" presId="urn:microsoft.com/office/officeart/2018/2/layout/IconCircleList"/>
    <dgm:cxn modelId="{C88E952F-1A67-4C4C-BF30-3925D7171932}" type="presParOf" srcId="{C4654EC2-9B2A-4F57-94B8-76B8BD3DFB5B}" destId="{CD846F98-30BF-4793-B129-7CD9CA2782F2}" srcOrd="2" destOrd="0" presId="urn:microsoft.com/office/officeart/2018/2/layout/IconCircleList"/>
    <dgm:cxn modelId="{8150971A-DFCF-4076-8A06-259F798451B3}" type="presParOf" srcId="{C4654EC2-9B2A-4F57-94B8-76B8BD3DFB5B}" destId="{0BE5E00D-5DC8-497A-A321-A67C64F9995A}" srcOrd="3" destOrd="0" presId="urn:microsoft.com/office/officeart/2018/2/layout/IconCircleList"/>
    <dgm:cxn modelId="{C66DC1FC-6DA3-4D5B-85C4-D323B409001A}" type="presParOf" srcId="{FA4F9211-8576-4F76-AAFE-7395441D8B20}" destId="{C6D56E2A-B6DD-45B8-AC89-6AD5AABF4AF1}" srcOrd="7" destOrd="0" presId="urn:microsoft.com/office/officeart/2018/2/layout/IconCircleList"/>
    <dgm:cxn modelId="{52251919-4108-436B-871E-E332F4EDDF4C}" type="presParOf" srcId="{FA4F9211-8576-4F76-AAFE-7395441D8B20}" destId="{EC542042-1BC2-4308-91B3-21DF66EEC7C7}" srcOrd="8" destOrd="0" presId="urn:microsoft.com/office/officeart/2018/2/layout/IconCircleList"/>
    <dgm:cxn modelId="{949E0C21-21C2-489D-89D8-1BA1A2EE018B}" type="presParOf" srcId="{EC542042-1BC2-4308-91B3-21DF66EEC7C7}" destId="{4760FFF7-F1D8-48E5-92F7-95901252CE4C}" srcOrd="0" destOrd="0" presId="urn:microsoft.com/office/officeart/2018/2/layout/IconCircleList"/>
    <dgm:cxn modelId="{772CB362-95B0-4B3A-B4FE-7B272D478B5F}" type="presParOf" srcId="{EC542042-1BC2-4308-91B3-21DF66EEC7C7}" destId="{91CA706A-59EA-4A89-9AAE-481ED9569288}" srcOrd="1" destOrd="0" presId="urn:microsoft.com/office/officeart/2018/2/layout/IconCircleList"/>
    <dgm:cxn modelId="{3646E0EC-9C05-4150-B974-64BF80619293}" type="presParOf" srcId="{EC542042-1BC2-4308-91B3-21DF66EEC7C7}" destId="{18650D9F-8ED6-44D0-A882-537EA23D2567}" srcOrd="2" destOrd="0" presId="urn:microsoft.com/office/officeart/2018/2/layout/IconCircleList"/>
    <dgm:cxn modelId="{BE972687-70CA-47EC-8AB8-1147C08090A8}" type="presParOf" srcId="{EC542042-1BC2-4308-91B3-21DF66EEC7C7}" destId="{1F4A1ACB-EC8A-44D5-A91A-A01B22ED1C72}" srcOrd="3" destOrd="0" presId="urn:microsoft.com/office/officeart/2018/2/layout/IconCircleList"/>
    <dgm:cxn modelId="{11D77B9A-8C74-4DD7-8103-E33C7C30CF86}" type="presParOf" srcId="{FA4F9211-8576-4F76-AAFE-7395441D8B20}" destId="{CA04F21D-1EAB-4F96-921D-383D0C7AAB1F}" srcOrd="9" destOrd="0" presId="urn:microsoft.com/office/officeart/2018/2/layout/IconCircleList"/>
    <dgm:cxn modelId="{F18CCA1F-F1DA-4A0D-AF06-93F245BD851D}" type="presParOf" srcId="{FA4F9211-8576-4F76-AAFE-7395441D8B20}" destId="{2C11DFF3-D4E3-480E-9753-3BD6B562F581}" srcOrd="10" destOrd="0" presId="urn:microsoft.com/office/officeart/2018/2/layout/IconCircleList"/>
    <dgm:cxn modelId="{1587D3EC-FE45-49C7-8FD1-DD62F6875CD0}" type="presParOf" srcId="{2C11DFF3-D4E3-480E-9753-3BD6B562F581}" destId="{3DC9244A-F578-4D23-AD13-BEA55B3DE3E5}" srcOrd="0" destOrd="0" presId="urn:microsoft.com/office/officeart/2018/2/layout/IconCircleList"/>
    <dgm:cxn modelId="{95C8516F-A5AC-4BA6-96AF-1FBBA327EC44}" type="presParOf" srcId="{2C11DFF3-D4E3-480E-9753-3BD6B562F581}" destId="{7F1D3093-69DE-4B32-A3E1-1DE40DD01C94}" srcOrd="1" destOrd="0" presId="urn:microsoft.com/office/officeart/2018/2/layout/IconCircleList"/>
    <dgm:cxn modelId="{CD336F34-CEE9-413C-A755-05E20304228B}" type="presParOf" srcId="{2C11DFF3-D4E3-480E-9753-3BD6B562F581}" destId="{5ABF4BED-FBA5-40CF-9D8A-CCFCB897F142}" srcOrd="2" destOrd="0" presId="urn:microsoft.com/office/officeart/2018/2/layout/IconCircleList"/>
    <dgm:cxn modelId="{4206CB49-0143-4FEB-95CF-A7F964EBE63D}" type="presParOf" srcId="{2C11DFF3-D4E3-480E-9753-3BD6B562F581}" destId="{11E3E575-42DD-4775-A6F5-929A1E7CC79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675982-ED93-4C9C-8BED-C1EE215138D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75E5917-4E47-4C3A-9B08-C33E0452EF52}">
      <dgm:prSet/>
      <dgm:spPr/>
      <dgm:t>
        <a:bodyPr/>
        <a:lstStyle/>
        <a:p>
          <a:r>
            <a:rPr lang="en-US"/>
            <a:t>We have seen the service, feature, competitors, business model and review of clients up to now, however Dashtoon has a long way to go because there is no limit in comics business example is Disney and their diversifying business model.</a:t>
          </a:r>
        </a:p>
      </dgm:t>
    </dgm:pt>
    <dgm:pt modelId="{13AD37B3-3271-4A43-9BF8-61FE7371EBD2}" type="parTrans" cxnId="{0754ACAC-4E53-4FC5-BC64-F207D06C28B1}">
      <dgm:prSet/>
      <dgm:spPr/>
      <dgm:t>
        <a:bodyPr/>
        <a:lstStyle/>
        <a:p>
          <a:endParaRPr lang="en-US"/>
        </a:p>
      </dgm:t>
    </dgm:pt>
    <dgm:pt modelId="{20E3095F-F3BB-4424-95BA-9E5631DB1C5A}" type="sibTrans" cxnId="{0754ACAC-4E53-4FC5-BC64-F207D06C28B1}">
      <dgm:prSet/>
      <dgm:spPr/>
      <dgm:t>
        <a:bodyPr/>
        <a:lstStyle/>
        <a:p>
          <a:endParaRPr lang="en-US"/>
        </a:p>
      </dgm:t>
    </dgm:pt>
    <dgm:pt modelId="{A096F672-E60D-47A0-B4F1-ACB76C19E885}">
      <dgm:prSet/>
      <dgm:spPr/>
      <dgm:t>
        <a:bodyPr/>
        <a:lstStyle/>
        <a:p>
          <a:r>
            <a:rPr lang="en-US" b="1" i="1"/>
            <a:t>“While good brands have legendary leaders great brand have legendary culture” </a:t>
          </a:r>
          <a:endParaRPr lang="en-US" b="1"/>
        </a:p>
      </dgm:t>
    </dgm:pt>
    <dgm:pt modelId="{11D62972-9F80-4D3F-9C36-3763BE898ED5}" type="parTrans" cxnId="{E5559F45-52A8-44B5-9ECB-AC8EEC83BF09}">
      <dgm:prSet/>
      <dgm:spPr/>
      <dgm:t>
        <a:bodyPr/>
        <a:lstStyle/>
        <a:p>
          <a:endParaRPr lang="en-US"/>
        </a:p>
      </dgm:t>
    </dgm:pt>
    <dgm:pt modelId="{06642279-269C-4B8F-94BF-537F6FD9F4CD}" type="sibTrans" cxnId="{E5559F45-52A8-44B5-9ECB-AC8EEC83BF09}">
      <dgm:prSet/>
      <dgm:spPr/>
      <dgm:t>
        <a:bodyPr/>
        <a:lstStyle/>
        <a:p>
          <a:endParaRPr lang="en-US"/>
        </a:p>
      </dgm:t>
    </dgm:pt>
    <dgm:pt modelId="{C5DC32A0-561E-44AC-97F4-5FE5E245CC77}">
      <dgm:prSet/>
      <dgm:spPr/>
      <dgm:t>
        <a:bodyPr/>
        <a:lstStyle/>
        <a:p>
          <a:r>
            <a:rPr lang="en-US"/>
            <a:t>Here I am talking about retaining our already existing customer base by introducing different pricing model (refer the pricing model of Gillette, Sony playstation or beginning of Jio) and delivering them exceptional user experience (Customer journey approach of purchase and use)</a:t>
          </a:r>
        </a:p>
      </dgm:t>
    </dgm:pt>
    <dgm:pt modelId="{E2FADA1D-1360-46BC-9A0F-CAF97C668D22}" type="parTrans" cxnId="{DB1F6132-FBA0-4749-BAD9-539F6FF1A785}">
      <dgm:prSet/>
      <dgm:spPr/>
      <dgm:t>
        <a:bodyPr/>
        <a:lstStyle/>
        <a:p>
          <a:endParaRPr lang="en-US"/>
        </a:p>
      </dgm:t>
    </dgm:pt>
    <dgm:pt modelId="{92956F4F-10CA-4599-89DB-0FD48411A43E}" type="sibTrans" cxnId="{DB1F6132-FBA0-4749-BAD9-539F6FF1A785}">
      <dgm:prSet/>
      <dgm:spPr/>
      <dgm:t>
        <a:bodyPr/>
        <a:lstStyle/>
        <a:p>
          <a:endParaRPr lang="en-US"/>
        </a:p>
      </dgm:t>
    </dgm:pt>
    <dgm:pt modelId="{D78763A1-2945-498B-BFB9-92BCA2CA7DE9}" type="pres">
      <dgm:prSet presAssocID="{93675982-ED93-4C9C-8BED-C1EE215138DE}" presName="diagram" presStyleCnt="0">
        <dgm:presLayoutVars>
          <dgm:dir/>
          <dgm:resizeHandles val="exact"/>
        </dgm:presLayoutVars>
      </dgm:prSet>
      <dgm:spPr/>
    </dgm:pt>
    <dgm:pt modelId="{2D299264-A339-4548-9AC4-EE7BD9653C17}" type="pres">
      <dgm:prSet presAssocID="{575E5917-4E47-4C3A-9B08-C33E0452EF52}" presName="node" presStyleLbl="node1" presStyleIdx="0" presStyleCnt="3">
        <dgm:presLayoutVars>
          <dgm:bulletEnabled val="1"/>
        </dgm:presLayoutVars>
      </dgm:prSet>
      <dgm:spPr/>
    </dgm:pt>
    <dgm:pt modelId="{38FEB0AE-9A1D-4D20-882E-CD6FA91848D8}" type="pres">
      <dgm:prSet presAssocID="{20E3095F-F3BB-4424-95BA-9E5631DB1C5A}" presName="sibTrans" presStyleCnt="0"/>
      <dgm:spPr/>
    </dgm:pt>
    <dgm:pt modelId="{0B0DDBD6-1BFE-4A14-BCB9-795F106F9766}" type="pres">
      <dgm:prSet presAssocID="{A096F672-E60D-47A0-B4F1-ACB76C19E885}" presName="node" presStyleLbl="node1" presStyleIdx="1" presStyleCnt="3">
        <dgm:presLayoutVars>
          <dgm:bulletEnabled val="1"/>
        </dgm:presLayoutVars>
      </dgm:prSet>
      <dgm:spPr/>
    </dgm:pt>
    <dgm:pt modelId="{1775E9EF-8F3A-4D60-B948-91D1F59B3651}" type="pres">
      <dgm:prSet presAssocID="{06642279-269C-4B8F-94BF-537F6FD9F4CD}" presName="sibTrans" presStyleCnt="0"/>
      <dgm:spPr/>
    </dgm:pt>
    <dgm:pt modelId="{9B57E64A-48E4-4CB2-A733-FCDF9B2628FE}" type="pres">
      <dgm:prSet presAssocID="{C5DC32A0-561E-44AC-97F4-5FE5E245CC77}" presName="node" presStyleLbl="node1" presStyleIdx="2" presStyleCnt="3">
        <dgm:presLayoutVars>
          <dgm:bulletEnabled val="1"/>
        </dgm:presLayoutVars>
      </dgm:prSet>
      <dgm:spPr/>
    </dgm:pt>
  </dgm:ptLst>
  <dgm:cxnLst>
    <dgm:cxn modelId="{71471624-E3BF-4508-992C-2FDE6BD2CF4A}" type="presOf" srcId="{93675982-ED93-4C9C-8BED-C1EE215138DE}" destId="{D78763A1-2945-498B-BFB9-92BCA2CA7DE9}" srcOrd="0" destOrd="0" presId="urn:microsoft.com/office/officeart/2005/8/layout/default"/>
    <dgm:cxn modelId="{DB1F6132-FBA0-4749-BAD9-539F6FF1A785}" srcId="{93675982-ED93-4C9C-8BED-C1EE215138DE}" destId="{C5DC32A0-561E-44AC-97F4-5FE5E245CC77}" srcOrd="2" destOrd="0" parTransId="{E2FADA1D-1360-46BC-9A0F-CAF97C668D22}" sibTransId="{92956F4F-10CA-4599-89DB-0FD48411A43E}"/>
    <dgm:cxn modelId="{83583636-98CA-41C7-BDCB-6BD57FBBF4D2}" type="presOf" srcId="{C5DC32A0-561E-44AC-97F4-5FE5E245CC77}" destId="{9B57E64A-48E4-4CB2-A733-FCDF9B2628FE}" srcOrd="0" destOrd="0" presId="urn:microsoft.com/office/officeart/2005/8/layout/default"/>
    <dgm:cxn modelId="{E5559F45-52A8-44B5-9ECB-AC8EEC83BF09}" srcId="{93675982-ED93-4C9C-8BED-C1EE215138DE}" destId="{A096F672-E60D-47A0-B4F1-ACB76C19E885}" srcOrd="1" destOrd="0" parTransId="{11D62972-9F80-4D3F-9C36-3763BE898ED5}" sibTransId="{06642279-269C-4B8F-94BF-537F6FD9F4CD}"/>
    <dgm:cxn modelId="{0754ACAC-4E53-4FC5-BC64-F207D06C28B1}" srcId="{93675982-ED93-4C9C-8BED-C1EE215138DE}" destId="{575E5917-4E47-4C3A-9B08-C33E0452EF52}" srcOrd="0" destOrd="0" parTransId="{13AD37B3-3271-4A43-9BF8-61FE7371EBD2}" sibTransId="{20E3095F-F3BB-4424-95BA-9E5631DB1C5A}"/>
    <dgm:cxn modelId="{A162B4BA-13C4-4F7F-9939-9C3A28117212}" type="presOf" srcId="{A096F672-E60D-47A0-B4F1-ACB76C19E885}" destId="{0B0DDBD6-1BFE-4A14-BCB9-795F106F9766}" srcOrd="0" destOrd="0" presId="urn:microsoft.com/office/officeart/2005/8/layout/default"/>
    <dgm:cxn modelId="{CB485AE0-AB4D-4FCA-AEA0-8C9B3FDB2F9D}" type="presOf" srcId="{575E5917-4E47-4C3A-9B08-C33E0452EF52}" destId="{2D299264-A339-4548-9AC4-EE7BD9653C17}" srcOrd="0" destOrd="0" presId="urn:microsoft.com/office/officeart/2005/8/layout/default"/>
    <dgm:cxn modelId="{9D2A9F89-8830-4B35-8360-063A9613BF1E}" type="presParOf" srcId="{D78763A1-2945-498B-BFB9-92BCA2CA7DE9}" destId="{2D299264-A339-4548-9AC4-EE7BD9653C17}" srcOrd="0" destOrd="0" presId="urn:microsoft.com/office/officeart/2005/8/layout/default"/>
    <dgm:cxn modelId="{02AD2BA3-E156-4E0D-9D6F-878658B3C63C}" type="presParOf" srcId="{D78763A1-2945-498B-BFB9-92BCA2CA7DE9}" destId="{38FEB0AE-9A1D-4D20-882E-CD6FA91848D8}" srcOrd="1" destOrd="0" presId="urn:microsoft.com/office/officeart/2005/8/layout/default"/>
    <dgm:cxn modelId="{F5634094-E3C9-40CF-8BDF-F65E3E5CCE09}" type="presParOf" srcId="{D78763A1-2945-498B-BFB9-92BCA2CA7DE9}" destId="{0B0DDBD6-1BFE-4A14-BCB9-795F106F9766}" srcOrd="2" destOrd="0" presId="urn:microsoft.com/office/officeart/2005/8/layout/default"/>
    <dgm:cxn modelId="{7608741A-2601-4680-A47A-1AD9527889D9}" type="presParOf" srcId="{D78763A1-2945-498B-BFB9-92BCA2CA7DE9}" destId="{1775E9EF-8F3A-4D60-B948-91D1F59B3651}" srcOrd="3" destOrd="0" presId="urn:microsoft.com/office/officeart/2005/8/layout/default"/>
    <dgm:cxn modelId="{3F359405-BEE0-4A2D-8D27-62CDC013EF50}" type="presParOf" srcId="{D78763A1-2945-498B-BFB9-92BCA2CA7DE9}" destId="{9B57E64A-48E4-4CB2-A733-FCDF9B2628F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96A16-3597-426A-B503-4B9E3450EFA7}">
      <dsp:nvSpPr>
        <dsp:cNvPr id="0" name=""/>
        <dsp:cNvSpPr/>
      </dsp:nvSpPr>
      <dsp:spPr>
        <a:xfrm>
          <a:off x="2049825" y="732351"/>
          <a:ext cx="439756" cy="91440"/>
        </a:xfrm>
        <a:custGeom>
          <a:avLst/>
          <a:gdLst/>
          <a:ahLst/>
          <a:cxnLst/>
          <a:rect l="0" t="0" r="0" b="0"/>
          <a:pathLst>
            <a:path>
              <a:moveTo>
                <a:pt x="0" y="45720"/>
              </a:moveTo>
              <a:lnTo>
                <a:pt x="4397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7945" y="775717"/>
        <a:ext cx="23517" cy="4708"/>
      </dsp:txXfrm>
    </dsp:sp>
    <dsp:sp modelId="{883440E4-E0B3-48DC-B938-BDF859145F69}">
      <dsp:nvSpPr>
        <dsp:cNvPr id="0" name=""/>
        <dsp:cNvSpPr/>
      </dsp:nvSpPr>
      <dsp:spPr>
        <a:xfrm>
          <a:off x="6598" y="164563"/>
          <a:ext cx="2045027" cy="12270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t>AI-Powered Comic Creation</a:t>
          </a:r>
        </a:p>
        <a:p>
          <a:pPr marL="0" lvl="0" indent="0" algn="ctr" defTabSz="533400">
            <a:lnSpc>
              <a:spcPct val="90000"/>
            </a:lnSpc>
            <a:spcBef>
              <a:spcPct val="0"/>
            </a:spcBef>
            <a:spcAft>
              <a:spcPct val="35000"/>
            </a:spcAft>
            <a:buNone/>
          </a:pPr>
          <a:r>
            <a:rPr lang="en-IN" sz="1200" b="1" i="0" kern="1200" dirty="0" err="1">
              <a:solidFill>
                <a:schemeClr val="bg1"/>
              </a:solidFill>
            </a:rPr>
            <a:t>Dashtoon</a:t>
          </a:r>
          <a:r>
            <a:rPr lang="en-IN" sz="1200" b="1" i="0" kern="1200" dirty="0">
              <a:solidFill>
                <a:schemeClr val="bg1"/>
              </a:solidFill>
            </a:rPr>
            <a:t> Studio</a:t>
          </a:r>
          <a:endParaRPr lang="en-US" sz="1200" b="1" kern="1200" dirty="0">
            <a:solidFill>
              <a:schemeClr val="bg1"/>
            </a:solidFill>
          </a:endParaRPr>
        </a:p>
      </dsp:txBody>
      <dsp:txXfrm>
        <a:off x="6598" y="164563"/>
        <a:ext cx="2045027" cy="1227016"/>
      </dsp:txXfrm>
    </dsp:sp>
    <dsp:sp modelId="{C6607A83-D4D8-44D5-B917-203C4004CA76}">
      <dsp:nvSpPr>
        <dsp:cNvPr id="0" name=""/>
        <dsp:cNvSpPr/>
      </dsp:nvSpPr>
      <dsp:spPr>
        <a:xfrm>
          <a:off x="4565209" y="732351"/>
          <a:ext cx="439756" cy="91440"/>
        </a:xfrm>
        <a:custGeom>
          <a:avLst/>
          <a:gdLst/>
          <a:ahLst/>
          <a:cxnLst/>
          <a:rect l="0" t="0" r="0" b="0"/>
          <a:pathLst>
            <a:path>
              <a:moveTo>
                <a:pt x="0" y="45720"/>
              </a:moveTo>
              <a:lnTo>
                <a:pt x="43975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73328" y="775717"/>
        <a:ext cx="23517" cy="4708"/>
      </dsp:txXfrm>
    </dsp:sp>
    <dsp:sp modelId="{5537E4FF-F635-4096-B684-A1E73BD257ED}">
      <dsp:nvSpPr>
        <dsp:cNvPr id="0" name=""/>
        <dsp:cNvSpPr/>
      </dsp:nvSpPr>
      <dsp:spPr>
        <a:xfrm>
          <a:off x="2521982" y="164563"/>
          <a:ext cx="2045027" cy="12270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rgbClr val="002060"/>
              </a:solidFill>
            </a:rPr>
            <a:t>Content Distribution and Monetization</a:t>
          </a:r>
        </a:p>
        <a:p>
          <a:pPr marL="0" lvl="0" indent="0" algn="ctr" defTabSz="533400">
            <a:lnSpc>
              <a:spcPct val="90000"/>
            </a:lnSpc>
            <a:spcBef>
              <a:spcPct val="0"/>
            </a:spcBef>
            <a:spcAft>
              <a:spcPct val="35000"/>
            </a:spcAft>
            <a:buNone/>
          </a:pPr>
          <a:r>
            <a:rPr lang="en-US" sz="1200" b="0" i="0" kern="1200" dirty="0"/>
            <a:t>Freemium: One free daily episode per comic; paid subscription unlocks extra episodes and premium features</a:t>
          </a:r>
          <a:endParaRPr lang="en-US" sz="1200" kern="1200" dirty="0"/>
        </a:p>
      </dsp:txBody>
      <dsp:txXfrm>
        <a:off x="2521982" y="164563"/>
        <a:ext cx="2045027" cy="1227016"/>
      </dsp:txXfrm>
    </dsp:sp>
    <dsp:sp modelId="{5176D402-3BD6-44E1-85A7-34C762AF78C3}">
      <dsp:nvSpPr>
        <dsp:cNvPr id="0" name=""/>
        <dsp:cNvSpPr/>
      </dsp:nvSpPr>
      <dsp:spPr>
        <a:xfrm>
          <a:off x="7080592" y="732351"/>
          <a:ext cx="439756" cy="91440"/>
        </a:xfrm>
        <a:custGeom>
          <a:avLst/>
          <a:gdLst/>
          <a:ahLst/>
          <a:cxnLst/>
          <a:rect l="0" t="0" r="0" b="0"/>
          <a:pathLst>
            <a:path>
              <a:moveTo>
                <a:pt x="0" y="45720"/>
              </a:moveTo>
              <a:lnTo>
                <a:pt x="439756"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88712" y="775717"/>
        <a:ext cx="23517" cy="4708"/>
      </dsp:txXfrm>
    </dsp:sp>
    <dsp:sp modelId="{A2253B1F-9CCE-47A1-B425-166FA29AC8B7}">
      <dsp:nvSpPr>
        <dsp:cNvPr id="0" name=""/>
        <dsp:cNvSpPr/>
      </dsp:nvSpPr>
      <dsp:spPr>
        <a:xfrm>
          <a:off x="5037365" y="164563"/>
          <a:ext cx="2045027" cy="12270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rgbClr val="002060"/>
              </a:solidFill>
            </a:rPr>
            <a:t>Target Audience</a:t>
          </a:r>
        </a:p>
        <a:p>
          <a:pPr marL="0" lvl="0" indent="0" algn="ctr" defTabSz="533400">
            <a:lnSpc>
              <a:spcPct val="90000"/>
            </a:lnSpc>
            <a:spcBef>
              <a:spcPct val="0"/>
            </a:spcBef>
            <a:spcAft>
              <a:spcPct val="35000"/>
            </a:spcAft>
            <a:buNone/>
          </a:pPr>
          <a:r>
            <a:rPr lang="en-US" sz="1200" b="0" i="0" kern="1200" dirty="0" err="1"/>
            <a:t>Dashtoon</a:t>
          </a:r>
          <a:r>
            <a:rPr lang="en-US" sz="1200" b="0" i="0" kern="1200" dirty="0"/>
            <a:t> targets writers eager to transform their stories into comics, bridging the gap for those lacking drawing or lettering skills.</a:t>
          </a:r>
          <a:endParaRPr lang="en-US" sz="1200" kern="1200" dirty="0"/>
        </a:p>
      </dsp:txBody>
      <dsp:txXfrm>
        <a:off x="5037365" y="164563"/>
        <a:ext cx="2045027" cy="1227016"/>
      </dsp:txXfrm>
    </dsp:sp>
    <dsp:sp modelId="{ED598F4E-E0A1-49C3-8DC6-A6EE0DD1EDFD}">
      <dsp:nvSpPr>
        <dsp:cNvPr id="0" name=""/>
        <dsp:cNvSpPr/>
      </dsp:nvSpPr>
      <dsp:spPr>
        <a:xfrm>
          <a:off x="1029112" y="1389779"/>
          <a:ext cx="7546150" cy="672183"/>
        </a:xfrm>
        <a:custGeom>
          <a:avLst/>
          <a:gdLst/>
          <a:ahLst/>
          <a:cxnLst/>
          <a:rect l="0" t="0" r="0" b="0"/>
          <a:pathLst>
            <a:path>
              <a:moveTo>
                <a:pt x="7546150" y="0"/>
              </a:moveTo>
              <a:lnTo>
                <a:pt x="7546150" y="353191"/>
              </a:lnTo>
              <a:lnTo>
                <a:pt x="0" y="353191"/>
              </a:lnTo>
              <a:lnTo>
                <a:pt x="0" y="672183"/>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2717" y="1723517"/>
        <a:ext cx="378940" cy="4708"/>
      </dsp:txXfrm>
    </dsp:sp>
    <dsp:sp modelId="{CCE65DA5-33ED-4F41-B19C-357F453B7F33}">
      <dsp:nvSpPr>
        <dsp:cNvPr id="0" name=""/>
        <dsp:cNvSpPr/>
      </dsp:nvSpPr>
      <dsp:spPr>
        <a:xfrm>
          <a:off x="7552749" y="164563"/>
          <a:ext cx="2045027" cy="122701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rgbClr val="002060"/>
              </a:solidFill>
            </a:rPr>
            <a:t>Revenue Generation</a:t>
          </a:r>
        </a:p>
        <a:p>
          <a:pPr marL="0" lvl="0" indent="0" algn="ctr" defTabSz="533400">
            <a:lnSpc>
              <a:spcPct val="90000"/>
            </a:lnSpc>
            <a:spcBef>
              <a:spcPct val="0"/>
            </a:spcBef>
            <a:spcAft>
              <a:spcPct val="35000"/>
            </a:spcAft>
            <a:buNone/>
          </a:pPr>
          <a:r>
            <a:rPr lang="en-US" sz="1200" b="0" i="0" kern="1200" dirty="0"/>
            <a:t>Revenue is driven by subscriptions, potential premium features, and diverse monetization strategies.</a:t>
          </a:r>
          <a:endParaRPr lang="en-US" sz="1200" kern="1200" dirty="0"/>
        </a:p>
      </dsp:txBody>
      <dsp:txXfrm>
        <a:off x="7552749" y="164563"/>
        <a:ext cx="2045027" cy="1227016"/>
      </dsp:txXfrm>
    </dsp:sp>
    <dsp:sp modelId="{F06C02EC-9C98-4008-89FD-3D45FE1635A3}">
      <dsp:nvSpPr>
        <dsp:cNvPr id="0" name=""/>
        <dsp:cNvSpPr/>
      </dsp:nvSpPr>
      <dsp:spPr>
        <a:xfrm>
          <a:off x="2049825" y="2662151"/>
          <a:ext cx="439756" cy="91440"/>
        </a:xfrm>
        <a:custGeom>
          <a:avLst/>
          <a:gdLst/>
          <a:ahLst/>
          <a:cxnLst/>
          <a:rect l="0" t="0" r="0" b="0"/>
          <a:pathLst>
            <a:path>
              <a:moveTo>
                <a:pt x="0" y="45720"/>
              </a:moveTo>
              <a:lnTo>
                <a:pt x="439756"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7945" y="2705517"/>
        <a:ext cx="23517" cy="4708"/>
      </dsp:txXfrm>
    </dsp:sp>
    <dsp:sp modelId="{BEFA215B-EF79-472B-9C19-64209A26AFA3}">
      <dsp:nvSpPr>
        <dsp:cNvPr id="0" name=""/>
        <dsp:cNvSpPr/>
      </dsp:nvSpPr>
      <dsp:spPr>
        <a:xfrm>
          <a:off x="6598" y="2094363"/>
          <a:ext cx="2045027" cy="122701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chemeClr val="bg1"/>
              </a:solidFill>
            </a:rPr>
            <a:t>Content Library and Differentiation</a:t>
          </a:r>
        </a:p>
        <a:p>
          <a:pPr marL="0" lvl="0" indent="0" algn="ctr" defTabSz="533400">
            <a:lnSpc>
              <a:spcPct val="90000"/>
            </a:lnSpc>
            <a:spcBef>
              <a:spcPct val="0"/>
            </a:spcBef>
            <a:spcAft>
              <a:spcPct val="35000"/>
            </a:spcAft>
            <a:buNone/>
          </a:pPr>
          <a:r>
            <a:rPr lang="en-US" sz="1200" b="0" i="0" kern="1200" dirty="0" err="1"/>
            <a:t>Dashtoon</a:t>
          </a:r>
          <a:r>
            <a:rPr lang="en-US" sz="1200" b="0" i="0" kern="1200" dirty="0"/>
            <a:t> differentiates with a rich content library and daily comic releases, meeting the demand for frequent updates</a:t>
          </a:r>
          <a:endParaRPr lang="en-US" sz="1200" kern="1200" dirty="0"/>
        </a:p>
      </dsp:txBody>
      <dsp:txXfrm>
        <a:off x="6598" y="2094363"/>
        <a:ext cx="2045027" cy="1227016"/>
      </dsp:txXfrm>
    </dsp:sp>
    <dsp:sp modelId="{75BA779D-85C5-4AE0-98DA-24701866C6F8}">
      <dsp:nvSpPr>
        <dsp:cNvPr id="0" name=""/>
        <dsp:cNvSpPr/>
      </dsp:nvSpPr>
      <dsp:spPr>
        <a:xfrm>
          <a:off x="4565209" y="2662151"/>
          <a:ext cx="439756" cy="91440"/>
        </a:xfrm>
        <a:custGeom>
          <a:avLst/>
          <a:gdLst/>
          <a:ahLst/>
          <a:cxnLst/>
          <a:rect l="0" t="0" r="0" b="0"/>
          <a:pathLst>
            <a:path>
              <a:moveTo>
                <a:pt x="0" y="45720"/>
              </a:moveTo>
              <a:lnTo>
                <a:pt x="4397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73328" y="2705517"/>
        <a:ext cx="23517" cy="4708"/>
      </dsp:txXfrm>
    </dsp:sp>
    <dsp:sp modelId="{381333B6-189C-445D-8404-8868EE6B8BAA}">
      <dsp:nvSpPr>
        <dsp:cNvPr id="0" name=""/>
        <dsp:cNvSpPr/>
      </dsp:nvSpPr>
      <dsp:spPr>
        <a:xfrm>
          <a:off x="2521982" y="2094363"/>
          <a:ext cx="2045027" cy="12270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chemeClr val="bg1"/>
              </a:solidFill>
            </a:rPr>
            <a:t>Long-Term Expansion</a:t>
          </a:r>
        </a:p>
        <a:p>
          <a:pPr marL="0" lvl="0" indent="0" algn="ctr" defTabSz="533400">
            <a:lnSpc>
              <a:spcPct val="90000"/>
            </a:lnSpc>
            <a:spcBef>
              <a:spcPct val="0"/>
            </a:spcBef>
            <a:spcAft>
              <a:spcPct val="35000"/>
            </a:spcAft>
            <a:buNone/>
          </a:pPr>
          <a:r>
            <a:rPr lang="en-US" sz="1200" b="0" i="0" kern="1200" dirty="0" err="1"/>
            <a:t>Dashtoon</a:t>
          </a:r>
          <a:r>
            <a:rPr lang="en-US" sz="1200" b="0" i="0" kern="1200" dirty="0"/>
            <a:t> starts with long-form content in romance, drama, and fantasy, with plans to expand into various genres as more creators join</a:t>
          </a:r>
          <a:endParaRPr lang="en-US" sz="1200" kern="1200" dirty="0"/>
        </a:p>
      </dsp:txBody>
      <dsp:txXfrm>
        <a:off x="2521982" y="2094363"/>
        <a:ext cx="2045027" cy="1227016"/>
      </dsp:txXfrm>
    </dsp:sp>
    <dsp:sp modelId="{0359EC2E-1F88-4862-82A4-ED9608FEE7ED}">
      <dsp:nvSpPr>
        <dsp:cNvPr id="0" name=""/>
        <dsp:cNvSpPr/>
      </dsp:nvSpPr>
      <dsp:spPr>
        <a:xfrm>
          <a:off x="7080592" y="2662151"/>
          <a:ext cx="439756" cy="91440"/>
        </a:xfrm>
        <a:custGeom>
          <a:avLst/>
          <a:gdLst/>
          <a:ahLst/>
          <a:cxnLst/>
          <a:rect l="0" t="0" r="0" b="0"/>
          <a:pathLst>
            <a:path>
              <a:moveTo>
                <a:pt x="0" y="45720"/>
              </a:moveTo>
              <a:lnTo>
                <a:pt x="43975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88712" y="2705517"/>
        <a:ext cx="23517" cy="4708"/>
      </dsp:txXfrm>
    </dsp:sp>
    <dsp:sp modelId="{F706318E-C431-42BE-9EA5-DA8341B25522}">
      <dsp:nvSpPr>
        <dsp:cNvPr id="0" name=""/>
        <dsp:cNvSpPr/>
      </dsp:nvSpPr>
      <dsp:spPr>
        <a:xfrm>
          <a:off x="5037365" y="1887482"/>
          <a:ext cx="2045027" cy="164077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chemeClr val="bg1"/>
              </a:solidFill>
            </a:rPr>
            <a:t>Investment and Growth</a:t>
          </a:r>
        </a:p>
        <a:p>
          <a:pPr marL="0" lvl="0" indent="0" algn="ctr" defTabSz="533400">
            <a:lnSpc>
              <a:spcPct val="90000"/>
            </a:lnSpc>
            <a:spcBef>
              <a:spcPct val="0"/>
            </a:spcBef>
            <a:spcAft>
              <a:spcPct val="35000"/>
            </a:spcAft>
            <a:buNone/>
          </a:pPr>
          <a:r>
            <a:rPr lang="en-US" sz="1200" b="0" i="0" kern="1200" dirty="0" err="1"/>
            <a:t>Dashtoon</a:t>
          </a:r>
          <a:r>
            <a:rPr lang="en-US" sz="1200" b="0" i="0" kern="1200" dirty="0"/>
            <a:t> secured </a:t>
          </a:r>
          <a:r>
            <a:rPr lang="en-US" sz="1200" b="0" i="0" kern="1200" dirty="0">
              <a:solidFill>
                <a:srgbClr val="0070C0"/>
              </a:solidFill>
            </a:rPr>
            <a:t>$5 million </a:t>
          </a:r>
          <a:r>
            <a:rPr lang="en-US" sz="1200" b="0" i="0" kern="1200" dirty="0"/>
            <a:t>in seed funding led by Matrix Partners India and Stellaris Venture Partners, underscoring investor confidence in its growth in the webcomics market.</a:t>
          </a:r>
          <a:endParaRPr lang="en-US" sz="1200" kern="1200" dirty="0"/>
        </a:p>
      </dsp:txBody>
      <dsp:txXfrm>
        <a:off x="5037365" y="1887482"/>
        <a:ext cx="2045027" cy="1640778"/>
      </dsp:txXfrm>
    </dsp:sp>
    <dsp:sp modelId="{9CD93C92-F2DC-4BA7-89C0-45A04F66DE0F}">
      <dsp:nvSpPr>
        <dsp:cNvPr id="0" name=""/>
        <dsp:cNvSpPr/>
      </dsp:nvSpPr>
      <dsp:spPr>
        <a:xfrm>
          <a:off x="7552749" y="1861935"/>
          <a:ext cx="2045027" cy="169187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08" tIns="105186" rIns="100208" bIns="105186" numCol="1" spcCol="1270" anchor="ctr" anchorCtr="0">
          <a:noAutofit/>
        </a:bodyPr>
        <a:lstStyle/>
        <a:p>
          <a:pPr marL="0" lvl="0" indent="0" algn="ctr" defTabSz="533400">
            <a:lnSpc>
              <a:spcPct val="90000"/>
            </a:lnSpc>
            <a:spcBef>
              <a:spcPct val="0"/>
            </a:spcBef>
            <a:spcAft>
              <a:spcPct val="35000"/>
            </a:spcAft>
            <a:buNone/>
          </a:pPr>
          <a:r>
            <a:rPr lang="en-IN" sz="1200" b="1" i="0" kern="1200" dirty="0">
              <a:solidFill>
                <a:schemeClr val="bg1"/>
              </a:solidFill>
            </a:rPr>
            <a:t>Disruption in Content Creation</a:t>
          </a:r>
        </a:p>
        <a:p>
          <a:pPr marL="0" lvl="0" indent="0" algn="ctr" defTabSz="533400">
            <a:lnSpc>
              <a:spcPct val="90000"/>
            </a:lnSpc>
            <a:spcBef>
              <a:spcPct val="0"/>
            </a:spcBef>
            <a:spcAft>
              <a:spcPct val="35000"/>
            </a:spcAft>
            <a:buNone/>
          </a:pPr>
          <a:r>
            <a:rPr lang="en-US" sz="1200" b="0" i="0" kern="1200" dirty="0" err="1"/>
            <a:t>Dashtoon</a:t>
          </a:r>
          <a:r>
            <a:rPr lang="en-US" sz="1200" b="0" i="0" kern="1200" dirty="0"/>
            <a:t> disrupts content creation, offering an alternative to traditional labor-intensive methods in comics creation and distribution</a:t>
          </a:r>
          <a:br>
            <a:rPr lang="en-IN" sz="1200" b="0" i="0" kern="1200" dirty="0"/>
          </a:br>
          <a:br>
            <a:rPr lang="en-IN" sz="1200" b="0" i="0" kern="1200" dirty="0"/>
          </a:br>
          <a:endParaRPr lang="en-US" sz="1200" kern="1200" dirty="0"/>
        </a:p>
      </dsp:txBody>
      <dsp:txXfrm>
        <a:off x="7552749" y="1861935"/>
        <a:ext cx="2045027" cy="16918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AD770-35DD-48A8-8824-7E0ABCED6E47}">
      <dsp:nvSpPr>
        <dsp:cNvPr id="0" name=""/>
        <dsp:cNvSpPr/>
      </dsp:nvSpPr>
      <dsp:spPr>
        <a:xfrm>
          <a:off x="42814" y="53508"/>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06780-16A2-4FD2-9340-88E6E8399544}">
      <dsp:nvSpPr>
        <dsp:cNvPr id="0" name=""/>
        <dsp:cNvSpPr/>
      </dsp:nvSpPr>
      <dsp:spPr>
        <a:xfrm>
          <a:off x="194742" y="205435"/>
          <a:ext cx="419608" cy="4196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5E74C-F9E2-414D-A1FC-3E064D6F9941}">
      <dsp:nvSpPr>
        <dsp:cNvPr id="0" name=""/>
        <dsp:cNvSpPr/>
      </dsp:nvSpPr>
      <dsp:spPr>
        <a:xfrm>
          <a:off x="921305" y="53508"/>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More user friendly interface</a:t>
          </a:r>
        </a:p>
      </dsp:txBody>
      <dsp:txXfrm>
        <a:off x="921305" y="53508"/>
        <a:ext cx="1705304" cy="723462"/>
      </dsp:txXfrm>
    </dsp:sp>
    <dsp:sp modelId="{1F67DD1E-451D-49B5-8D59-E1B10E4C9F4B}">
      <dsp:nvSpPr>
        <dsp:cNvPr id="0" name=""/>
        <dsp:cNvSpPr/>
      </dsp:nvSpPr>
      <dsp:spPr>
        <a:xfrm>
          <a:off x="2923745" y="53508"/>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09C41-45FC-49E4-935B-7773C0D6F5D3}">
      <dsp:nvSpPr>
        <dsp:cNvPr id="0" name=""/>
        <dsp:cNvSpPr/>
      </dsp:nvSpPr>
      <dsp:spPr>
        <a:xfrm>
          <a:off x="3075672" y="205435"/>
          <a:ext cx="419608" cy="4196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D19FD7-F20C-4F5D-9EC6-8808DE9859DA}">
      <dsp:nvSpPr>
        <dsp:cNvPr id="0" name=""/>
        <dsp:cNvSpPr/>
      </dsp:nvSpPr>
      <dsp:spPr>
        <a:xfrm>
          <a:off x="3802235" y="53508"/>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M</a:t>
          </a:r>
          <a:r>
            <a:rPr lang="en-US" sz="1200" b="0" i="0" kern="1200"/>
            <a:t>ore opportunities for users to earn coins (to retain them)</a:t>
          </a:r>
          <a:endParaRPr lang="en-US" sz="1200" kern="1200"/>
        </a:p>
      </dsp:txBody>
      <dsp:txXfrm>
        <a:off x="3802235" y="53508"/>
        <a:ext cx="1705304" cy="723462"/>
      </dsp:txXfrm>
    </dsp:sp>
    <dsp:sp modelId="{189535ED-3576-482E-8791-54BA2A7746DB}">
      <dsp:nvSpPr>
        <dsp:cNvPr id="0" name=""/>
        <dsp:cNvSpPr/>
      </dsp:nvSpPr>
      <dsp:spPr>
        <a:xfrm>
          <a:off x="42814" y="1363575"/>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E39D0-8197-4C57-84D9-1530A7803F3D}">
      <dsp:nvSpPr>
        <dsp:cNvPr id="0" name=""/>
        <dsp:cNvSpPr/>
      </dsp:nvSpPr>
      <dsp:spPr>
        <a:xfrm>
          <a:off x="194742" y="1515502"/>
          <a:ext cx="419608" cy="4196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B5E5A-5B4C-409D-8C90-B77F61672CDA}">
      <dsp:nvSpPr>
        <dsp:cNvPr id="0" name=""/>
        <dsp:cNvSpPr/>
      </dsp:nvSpPr>
      <dsp:spPr>
        <a:xfrm>
          <a:off x="921305" y="1363575"/>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Alleviate reading constraints with ecosystem-engaging features</a:t>
          </a:r>
          <a:endParaRPr lang="en-US" sz="1200" kern="1200" dirty="0"/>
        </a:p>
      </dsp:txBody>
      <dsp:txXfrm>
        <a:off x="921305" y="1363575"/>
        <a:ext cx="1705304" cy="723462"/>
      </dsp:txXfrm>
    </dsp:sp>
    <dsp:sp modelId="{85FE433B-74DC-4ED0-8B14-6F83FDBDC96D}">
      <dsp:nvSpPr>
        <dsp:cNvPr id="0" name=""/>
        <dsp:cNvSpPr/>
      </dsp:nvSpPr>
      <dsp:spPr>
        <a:xfrm>
          <a:off x="2923745" y="1363575"/>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CDAE4-29BE-444A-82AA-1A48F582591D}">
      <dsp:nvSpPr>
        <dsp:cNvPr id="0" name=""/>
        <dsp:cNvSpPr/>
      </dsp:nvSpPr>
      <dsp:spPr>
        <a:xfrm>
          <a:off x="3075672" y="1515502"/>
          <a:ext cx="419608" cy="4196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E5E00D-5DC8-497A-A321-A67C64F9995A}">
      <dsp:nvSpPr>
        <dsp:cNvPr id="0" name=""/>
        <dsp:cNvSpPr/>
      </dsp:nvSpPr>
      <dsp:spPr>
        <a:xfrm>
          <a:off x="3802235" y="1363575"/>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i="0" kern="1200"/>
            <a:t>Collaborate </a:t>
          </a:r>
          <a:r>
            <a:rPr lang="en-IN" sz="1200" i="0" kern="1200" dirty="0"/>
            <a:t>with Established Creators</a:t>
          </a:r>
          <a:endParaRPr lang="en-US" sz="1200" kern="1200" dirty="0"/>
        </a:p>
      </dsp:txBody>
      <dsp:txXfrm>
        <a:off x="3802235" y="1363575"/>
        <a:ext cx="1705304" cy="723462"/>
      </dsp:txXfrm>
    </dsp:sp>
    <dsp:sp modelId="{4760FFF7-F1D8-48E5-92F7-95901252CE4C}">
      <dsp:nvSpPr>
        <dsp:cNvPr id="0" name=""/>
        <dsp:cNvSpPr/>
      </dsp:nvSpPr>
      <dsp:spPr>
        <a:xfrm>
          <a:off x="42814" y="2673641"/>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A706A-59EA-4A89-9AAE-481ED9569288}">
      <dsp:nvSpPr>
        <dsp:cNvPr id="0" name=""/>
        <dsp:cNvSpPr/>
      </dsp:nvSpPr>
      <dsp:spPr>
        <a:xfrm>
          <a:off x="194742" y="2825569"/>
          <a:ext cx="419608" cy="4196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4A1ACB-EC8A-44D5-A91A-A01B22ED1C72}">
      <dsp:nvSpPr>
        <dsp:cNvPr id="0" name=""/>
        <dsp:cNvSpPr/>
      </dsp:nvSpPr>
      <dsp:spPr>
        <a:xfrm>
          <a:off x="921305" y="2673641"/>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i="0" kern="1200" dirty="0"/>
            <a:t>Engage with User Feedback</a:t>
          </a:r>
          <a:endParaRPr lang="en-US" sz="1200" kern="1200" dirty="0"/>
        </a:p>
      </dsp:txBody>
      <dsp:txXfrm>
        <a:off x="921305" y="2673641"/>
        <a:ext cx="1705304" cy="723462"/>
      </dsp:txXfrm>
    </dsp:sp>
    <dsp:sp modelId="{3DC9244A-F578-4D23-AD13-BEA55B3DE3E5}">
      <dsp:nvSpPr>
        <dsp:cNvPr id="0" name=""/>
        <dsp:cNvSpPr/>
      </dsp:nvSpPr>
      <dsp:spPr>
        <a:xfrm>
          <a:off x="2923745" y="2673641"/>
          <a:ext cx="723462" cy="7234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D3093-69DE-4B32-A3E1-1DE40DD01C94}">
      <dsp:nvSpPr>
        <dsp:cNvPr id="0" name=""/>
        <dsp:cNvSpPr/>
      </dsp:nvSpPr>
      <dsp:spPr>
        <a:xfrm>
          <a:off x="3075672" y="2825569"/>
          <a:ext cx="419608" cy="4196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3E575-42DD-4775-A6F5-929A1E7CC791}">
      <dsp:nvSpPr>
        <dsp:cNvPr id="0" name=""/>
        <dsp:cNvSpPr/>
      </dsp:nvSpPr>
      <dsp:spPr>
        <a:xfrm>
          <a:off x="3802235" y="2673641"/>
          <a:ext cx="1705304" cy="72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Implementation of reward system</a:t>
          </a:r>
        </a:p>
      </dsp:txBody>
      <dsp:txXfrm>
        <a:off x="3802235" y="2673641"/>
        <a:ext cx="1705304" cy="723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99264-A339-4548-9AC4-EE7BD9653C17}">
      <dsp:nvSpPr>
        <dsp:cNvPr id="0" name=""/>
        <dsp:cNvSpPr/>
      </dsp:nvSpPr>
      <dsp:spPr>
        <a:xfrm>
          <a:off x="1505181" y="1478"/>
          <a:ext cx="3146557" cy="188793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We have seen the service, feature, competitors, business model and review of clients up to now, however Dashtoon has a long way to go because there is no limit in comics business example is Disney and their diversifying business model.</a:t>
          </a:r>
        </a:p>
      </dsp:txBody>
      <dsp:txXfrm>
        <a:off x="1505181" y="1478"/>
        <a:ext cx="3146557" cy="1887934"/>
      </dsp:txXfrm>
    </dsp:sp>
    <dsp:sp modelId="{0B0DDBD6-1BFE-4A14-BCB9-795F106F9766}">
      <dsp:nvSpPr>
        <dsp:cNvPr id="0" name=""/>
        <dsp:cNvSpPr/>
      </dsp:nvSpPr>
      <dsp:spPr>
        <a:xfrm>
          <a:off x="4966394" y="1478"/>
          <a:ext cx="3146557" cy="188793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“While good brands have legendary leaders great brand have legendary culture” </a:t>
          </a:r>
          <a:endParaRPr lang="en-US" sz="1400" b="1" kern="1200"/>
        </a:p>
      </dsp:txBody>
      <dsp:txXfrm>
        <a:off x="4966394" y="1478"/>
        <a:ext cx="3146557" cy="1887934"/>
      </dsp:txXfrm>
    </dsp:sp>
    <dsp:sp modelId="{9B57E64A-48E4-4CB2-A733-FCDF9B2628FE}">
      <dsp:nvSpPr>
        <dsp:cNvPr id="0" name=""/>
        <dsp:cNvSpPr/>
      </dsp:nvSpPr>
      <dsp:spPr>
        <a:xfrm>
          <a:off x="3235787" y="2204068"/>
          <a:ext cx="3146557" cy="188793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Here I am talking about retaining our already existing customer base by introducing different pricing model (refer the pricing model of Gillette, Sony playstation or beginning of Jio) and delivering them exceptional user experience (Customer journey approach of purchase and use)</a:t>
          </a:r>
        </a:p>
      </dsp:txBody>
      <dsp:txXfrm>
        <a:off x="3235787" y="2204068"/>
        <a:ext cx="3146557" cy="188793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11/26/2023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47978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67063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71863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16283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69407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46000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11264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85057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11/26/2023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0926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11/26/2023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9979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11/26/2023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1539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78021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33448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11/26/2023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4500966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148794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058104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918301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0352607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775283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16689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60173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7311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82201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5790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799648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15787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97190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11/26/2023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0704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11/26/2023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51573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11/26/2023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24068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89199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11/26/2023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491388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208069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7810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37781673"/>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45654015"/>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50539710"/>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5547316"/>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47933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79844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8057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75347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64145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7180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41868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10800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3521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88716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31249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47830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879472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63583995"/>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4448282"/>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2933816"/>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11/26/2023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62371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56025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427251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4889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842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3902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778CE86-875F-4587-BCF6-FA054AFC0D53}" type="datetime1">
              <a:rPr lang="en-US" smtClean="0"/>
              <a:pPr/>
              <a:t>11/26/2023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8813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6.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4.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11/26/2023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B7E4EF-A1BD-40F4-AB7B-04F084DD991D}"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246911"/>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11/26/2023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06777742"/>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11/26/2023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89030520"/>
      </p:ext>
    </p:extLst>
  </p:cSld>
  <p:clrMap bg1="dk1" tx1="lt1" bg2="dk2" tx2="lt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11/26/2023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73528959"/>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tracxn.com/d/companies/azuki/__2eBu0LV_-8Z8Wnmje_hOqPPLAWf-qUTDdHr_tsNuz-I" TargetMode="External"/><Relationship Id="rId7" Type="http://schemas.openxmlformats.org/officeDocument/2006/relationships/image" Target="../media/image15.png"/><Relationship Id="rId2" Type="http://schemas.openxmlformats.org/officeDocument/2006/relationships/hyperlink" Target="https://tracxn.com/d/companies/ridibooks/__46A4dKsIDmJQbbADHn5p_vovOHpxJau-jvakf0mTDYU" TargetMode="Externa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tracxn.com/d/companies/lezhin/__xDQxuOxqBB5Vr4rpZARovDAAEzhv31XjM8oCmMZ31D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6DF83-FCB0-DDB7-85FA-DE336DF41E25}"/>
              </a:ext>
            </a:extLst>
          </p:cNvPr>
          <p:cNvPicPr>
            <a:picLocks noChangeAspect="1"/>
          </p:cNvPicPr>
          <p:nvPr/>
        </p:nvPicPr>
        <p:blipFill rotWithShape="1">
          <a:blip r:embed="rId2"/>
          <a:srcRect l="11195" r="-2" b="-2"/>
          <a:stretch/>
        </p:blipFill>
        <p:spPr>
          <a:xfrm>
            <a:off x="7238228" y="3439378"/>
            <a:ext cx="4338400" cy="2796833"/>
          </a:xfrm>
          <a:prstGeom prst="rect">
            <a:avLst/>
          </a:prstGeom>
        </p:spPr>
      </p:pic>
      <p:pic>
        <p:nvPicPr>
          <p:cNvPr id="5" name="Picture 4">
            <a:extLst>
              <a:ext uri="{FF2B5EF4-FFF2-40B4-BE49-F238E27FC236}">
                <a16:creationId xmlns:a16="http://schemas.microsoft.com/office/drawing/2014/main" id="{603A6B7E-C019-3FA7-6D04-9929748A3B4B}"/>
              </a:ext>
            </a:extLst>
          </p:cNvPr>
          <p:cNvPicPr>
            <a:picLocks noChangeAspect="1"/>
          </p:cNvPicPr>
          <p:nvPr/>
        </p:nvPicPr>
        <p:blipFill rotWithShape="1">
          <a:blip r:embed="rId3"/>
          <a:srcRect b="34756"/>
          <a:stretch/>
        </p:blipFill>
        <p:spPr>
          <a:xfrm>
            <a:off x="7238226" y="621790"/>
            <a:ext cx="4338401" cy="2830534"/>
          </a:xfrm>
          <a:prstGeom prst="rect">
            <a:avLst/>
          </a:prstGeom>
        </p:spPr>
      </p:pic>
      <p:sp>
        <p:nvSpPr>
          <p:cNvPr id="2" name="Title 1">
            <a:extLst>
              <a:ext uri="{FF2B5EF4-FFF2-40B4-BE49-F238E27FC236}">
                <a16:creationId xmlns:a16="http://schemas.microsoft.com/office/drawing/2014/main" id="{E54E0655-5F80-2053-CA4A-22B0D6F0D5BC}"/>
              </a:ext>
            </a:extLst>
          </p:cNvPr>
          <p:cNvSpPr>
            <a:spLocks noGrp="1"/>
          </p:cNvSpPr>
          <p:nvPr>
            <p:ph type="ctrTitle"/>
          </p:nvPr>
        </p:nvSpPr>
        <p:spPr>
          <a:xfrm>
            <a:off x="1136849" y="1348844"/>
            <a:ext cx="5716338" cy="3042706"/>
          </a:xfrm>
        </p:spPr>
        <p:txBody>
          <a:bodyPr>
            <a:normAutofit fontScale="90000"/>
          </a:bodyPr>
          <a:lstStyle/>
          <a:p>
            <a:r>
              <a:rPr lang="en-IN" sz="6000" dirty="0"/>
              <a:t>Designing Dreams in</a:t>
            </a:r>
            <a:br>
              <a:rPr lang="en-IN" sz="6000" dirty="0"/>
            </a:br>
            <a:r>
              <a:rPr lang="en-IN" sz="8000" dirty="0">
                <a:latin typeface="Algerian" panose="04020705040A02060702" pitchFamily="82" charset="0"/>
              </a:rPr>
              <a:t>“</a:t>
            </a:r>
            <a:r>
              <a:rPr lang="en-IN" sz="8000" dirty="0" err="1">
                <a:latin typeface="Algerian" panose="04020705040A02060702" pitchFamily="82" charset="0"/>
              </a:rPr>
              <a:t>Dashtoon</a:t>
            </a:r>
            <a:r>
              <a:rPr lang="en-IN" sz="8000" dirty="0">
                <a:latin typeface="Algerian" panose="04020705040A02060702" pitchFamily="82" charset="0"/>
              </a:rPr>
              <a:t>”</a:t>
            </a:r>
          </a:p>
        </p:txBody>
      </p:sp>
      <p:sp>
        <p:nvSpPr>
          <p:cNvPr id="3" name="Subtitle 2">
            <a:extLst>
              <a:ext uri="{FF2B5EF4-FFF2-40B4-BE49-F238E27FC236}">
                <a16:creationId xmlns:a16="http://schemas.microsoft.com/office/drawing/2014/main" id="{5D23D131-93A9-8774-9CC4-E5A79A917792}"/>
              </a:ext>
            </a:extLst>
          </p:cNvPr>
          <p:cNvSpPr>
            <a:spLocks noGrp="1"/>
          </p:cNvSpPr>
          <p:nvPr>
            <p:ph type="subTitle" idx="1"/>
          </p:nvPr>
        </p:nvSpPr>
        <p:spPr>
          <a:xfrm>
            <a:off x="1317386" y="4682062"/>
            <a:ext cx="5355264" cy="950253"/>
          </a:xfrm>
        </p:spPr>
        <p:txBody>
          <a:bodyPr>
            <a:normAutofit fontScale="92500" lnSpcReduction="10000"/>
          </a:bodyPr>
          <a:lstStyle/>
          <a:p>
            <a:pPr>
              <a:spcAft>
                <a:spcPts val="600"/>
              </a:spcAft>
            </a:pPr>
            <a:r>
              <a:rPr lang="en-IN"/>
              <a:t>Shivasheesh Singh</a:t>
            </a:r>
          </a:p>
          <a:p>
            <a:pPr>
              <a:spcAft>
                <a:spcPts val="600"/>
              </a:spcAft>
            </a:pPr>
            <a:r>
              <a:rPr lang="en-IN"/>
              <a:t>SEE ,IIT Kanpur</a:t>
            </a:r>
          </a:p>
        </p:txBody>
      </p:sp>
    </p:spTree>
    <p:extLst>
      <p:ext uri="{BB962C8B-B14F-4D97-AF65-F5344CB8AC3E}">
        <p14:creationId xmlns:p14="http://schemas.microsoft.com/office/powerpoint/2010/main" val="139640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BEB81-722E-F01E-FCA4-C9D3F9B974DB}"/>
              </a:ext>
            </a:extLst>
          </p:cNvPr>
          <p:cNvSpPr>
            <a:spLocks noGrp="1"/>
          </p:cNvSpPr>
          <p:nvPr>
            <p:ph type="title"/>
          </p:nvPr>
        </p:nvSpPr>
        <p:spPr>
          <a:xfrm>
            <a:off x="1286933" y="609600"/>
            <a:ext cx="10197494" cy="1099457"/>
          </a:xfrm>
        </p:spPr>
        <p:txBody>
          <a:bodyPr>
            <a:normAutofit/>
          </a:bodyPr>
          <a:lstStyle/>
          <a:p>
            <a:r>
              <a:rPr lang="en-US" dirty="0"/>
              <a:t>Summary and Scope</a:t>
            </a:r>
            <a:endParaRPr lang="en-IN"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B0120B8-B579-1FD9-0FDD-C36BD8364686}"/>
              </a:ext>
            </a:extLst>
          </p:cNvPr>
          <p:cNvGraphicFramePr>
            <a:graphicFrameLocks noGrp="1"/>
          </p:cNvGraphicFramePr>
          <p:nvPr>
            <p:ph idx="1"/>
            <p:extLst>
              <p:ext uri="{D42A27DB-BD31-4B8C-83A1-F6EECF244321}">
                <p14:modId xmlns:p14="http://schemas.microsoft.com/office/powerpoint/2010/main" val="175008459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745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816F-AA14-2FD9-03D3-44AC1B876569}"/>
              </a:ext>
            </a:extLst>
          </p:cNvPr>
          <p:cNvSpPr>
            <a:spLocks noGrp="1"/>
          </p:cNvSpPr>
          <p:nvPr>
            <p:ph type="title"/>
          </p:nvPr>
        </p:nvSpPr>
        <p:spPr/>
        <p:txBody>
          <a:bodyPr/>
          <a:lstStyle/>
          <a:p>
            <a:r>
              <a:rPr lang="en-US" dirty="0"/>
              <a:t>A new approach can be…</a:t>
            </a:r>
            <a:endParaRPr lang="en-IN" dirty="0"/>
          </a:p>
        </p:txBody>
      </p:sp>
      <p:sp>
        <p:nvSpPr>
          <p:cNvPr id="3" name="Content Placeholder 2">
            <a:extLst>
              <a:ext uri="{FF2B5EF4-FFF2-40B4-BE49-F238E27FC236}">
                <a16:creationId xmlns:a16="http://schemas.microsoft.com/office/drawing/2014/main" id="{303E4803-1E49-8AD7-DCE3-863125FD44DF}"/>
              </a:ext>
            </a:extLst>
          </p:cNvPr>
          <p:cNvSpPr>
            <a:spLocks noGrp="1"/>
          </p:cNvSpPr>
          <p:nvPr>
            <p:ph idx="1"/>
          </p:nvPr>
        </p:nvSpPr>
        <p:spPr/>
        <p:txBody>
          <a:bodyPr/>
          <a:lstStyle/>
          <a:p>
            <a:pPr marL="0" indent="0">
              <a:buNone/>
            </a:pPr>
            <a:r>
              <a:rPr lang="en-US" sz="1400" dirty="0"/>
              <a:t>Adding a new kink into customer experience is the best way to establish yourself as remarkable because “when the process becomes normal then breaking the expectations creates an innovative enjoyment from new content”, an idea for the same may be…</a:t>
            </a:r>
          </a:p>
          <a:p>
            <a:pPr marL="0" indent="0">
              <a:buNone/>
            </a:pPr>
            <a:r>
              <a:rPr lang="en-US" dirty="0">
                <a:solidFill>
                  <a:schemeClr val="bg1"/>
                </a:solidFill>
              </a:rPr>
              <a:t>                                 </a:t>
            </a:r>
            <a:r>
              <a:rPr lang="en-US" sz="2400" b="1" dirty="0">
                <a:solidFill>
                  <a:srgbClr val="FFFF00"/>
                </a:solidFill>
              </a:rPr>
              <a:t>Iteration Upcycle Framework</a:t>
            </a:r>
            <a:endParaRPr lang="en-IN" sz="2400" b="1" dirty="0">
              <a:solidFill>
                <a:srgbClr val="FFFF00"/>
              </a:solidFill>
            </a:endParaRPr>
          </a:p>
        </p:txBody>
      </p:sp>
      <p:sp>
        <p:nvSpPr>
          <p:cNvPr id="4" name="Rectangle: Rounded Corners 3">
            <a:extLst>
              <a:ext uri="{FF2B5EF4-FFF2-40B4-BE49-F238E27FC236}">
                <a16:creationId xmlns:a16="http://schemas.microsoft.com/office/drawing/2014/main" id="{03A1ABBD-1FF2-506F-9C98-850682EFD3F3}"/>
              </a:ext>
            </a:extLst>
          </p:cNvPr>
          <p:cNvSpPr/>
          <p:nvPr/>
        </p:nvSpPr>
        <p:spPr>
          <a:xfrm>
            <a:off x="1597981" y="3533313"/>
            <a:ext cx="1581038" cy="14709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0" i="0" dirty="0">
                <a:solidFill>
                  <a:schemeClr val="bg1"/>
                </a:solidFill>
                <a:effectLst/>
                <a:latin typeface="Söhne"/>
              </a:rPr>
              <a:t>Prioritize key element identification from past work</a:t>
            </a:r>
            <a:endParaRPr lang="en-IN" sz="1600" dirty="0">
              <a:solidFill>
                <a:schemeClr val="bg1"/>
              </a:solidFill>
            </a:endParaRPr>
          </a:p>
        </p:txBody>
      </p:sp>
      <p:sp>
        <p:nvSpPr>
          <p:cNvPr id="5" name="Rectangle: Rounded Corners 4">
            <a:extLst>
              <a:ext uri="{FF2B5EF4-FFF2-40B4-BE49-F238E27FC236}">
                <a16:creationId xmlns:a16="http://schemas.microsoft.com/office/drawing/2014/main" id="{09DF61D0-B514-471E-1105-95B7A469FD55}"/>
              </a:ext>
            </a:extLst>
          </p:cNvPr>
          <p:cNvSpPr/>
          <p:nvPr/>
        </p:nvSpPr>
        <p:spPr>
          <a:xfrm>
            <a:off x="3896484" y="3533313"/>
            <a:ext cx="1581038" cy="14709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0" i="0" dirty="0">
                <a:solidFill>
                  <a:schemeClr val="bg1"/>
                </a:solidFill>
                <a:effectLst/>
                <a:latin typeface="Söhne"/>
              </a:rPr>
              <a:t>Crucial analysis justifying its significance</a:t>
            </a:r>
            <a:endParaRPr lang="en-IN" sz="1600" dirty="0">
              <a:solidFill>
                <a:schemeClr val="bg1"/>
              </a:solidFill>
            </a:endParaRPr>
          </a:p>
        </p:txBody>
      </p:sp>
      <p:sp>
        <p:nvSpPr>
          <p:cNvPr id="6" name="Rectangle: Rounded Corners 5">
            <a:extLst>
              <a:ext uri="{FF2B5EF4-FFF2-40B4-BE49-F238E27FC236}">
                <a16:creationId xmlns:a16="http://schemas.microsoft.com/office/drawing/2014/main" id="{E0B3E749-4945-91CC-89B5-7E1A64529A67}"/>
              </a:ext>
            </a:extLst>
          </p:cNvPr>
          <p:cNvSpPr/>
          <p:nvPr/>
        </p:nvSpPr>
        <p:spPr>
          <a:xfrm>
            <a:off x="6312024" y="3533313"/>
            <a:ext cx="1581038" cy="147093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solidFill>
                  <a:schemeClr val="bg1"/>
                </a:solidFill>
              </a:rPr>
              <a:t>Improve Them</a:t>
            </a:r>
            <a:endParaRPr lang="en-IN" sz="1600" dirty="0">
              <a:solidFill>
                <a:schemeClr val="bg1"/>
              </a:solidFill>
            </a:endParaRPr>
          </a:p>
        </p:txBody>
      </p:sp>
      <p:sp>
        <p:nvSpPr>
          <p:cNvPr id="7" name="Rectangle: Rounded Corners 6">
            <a:extLst>
              <a:ext uri="{FF2B5EF4-FFF2-40B4-BE49-F238E27FC236}">
                <a16:creationId xmlns:a16="http://schemas.microsoft.com/office/drawing/2014/main" id="{40814685-BDD3-6232-D06D-CC224819590D}"/>
              </a:ext>
            </a:extLst>
          </p:cNvPr>
          <p:cNvSpPr/>
          <p:nvPr/>
        </p:nvSpPr>
        <p:spPr>
          <a:xfrm>
            <a:off x="8727564" y="3533313"/>
            <a:ext cx="1581038" cy="1470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Apply them in different areas</a:t>
            </a:r>
            <a:endParaRPr lang="en-IN" sz="1600" dirty="0">
              <a:solidFill>
                <a:schemeClr val="bg1"/>
              </a:solidFill>
            </a:endParaRPr>
          </a:p>
        </p:txBody>
      </p:sp>
      <p:sp>
        <p:nvSpPr>
          <p:cNvPr id="8" name="Arrow: Right 7">
            <a:extLst>
              <a:ext uri="{FF2B5EF4-FFF2-40B4-BE49-F238E27FC236}">
                <a16:creationId xmlns:a16="http://schemas.microsoft.com/office/drawing/2014/main" id="{A524EBBB-811A-739A-8421-B207B50BB55E}"/>
              </a:ext>
            </a:extLst>
          </p:cNvPr>
          <p:cNvSpPr/>
          <p:nvPr/>
        </p:nvSpPr>
        <p:spPr>
          <a:xfrm>
            <a:off x="3179019" y="4161453"/>
            <a:ext cx="717465" cy="1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7899285D-0B47-2C42-04E7-03642F2F56D0}"/>
              </a:ext>
            </a:extLst>
          </p:cNvPr>
          <p:cNvSpPr/>
          <p:nvPr/>
        </p:nvSpPr>
        <p:spPr>
          <a:xfrm>
            <a:off x="5477522" y="4161453"/>
            <a:ext cx="834502" cy="1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1123CEFF-2363-936A-1CC5-243B625B6040}"/>
              </a:ext>
            </a:extLst>
          </p:cNvPr>
          <p:cNvSpPr/>
          <p:nvPr/>
        </p:nvSpPr>
        <p:spPr>
          <a:xfrm>
            <a:off x="7893062" y="4161453"/>
            <a:ext cx="834502" cy="1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255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8877BC-92DB-D001-A87F-991CBAAAD4B0}"/>
              </a:ext>
            </a:extLst>
          </p:cNvPr>
          <p:cNvPicPr>
            <a:picLocks noChangeAspect="1"/>
          </p:cNvPicPr>
          <p:nvPr/>
        </p:nvPicPr>
        <p:blipFill rotWithShape="1">
          <a:blip r:embed="rId2"/>
          <a:srcRect t="13949" r="9090" b="34913"/>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5035DA88-5E88-4A1D-AF31-FB3C246A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B6784E-37AF-B1AD-C70E-036A189F7401}"/>
              </a:ext>
            </a:extLst>
          </p:cNvPr>
          <p:cNvSpPr>
            <a:spLocks/>
          </p:cNvSpPr>
          <p:nvPr/>
        </p:nvSpPr>
        <p:spPr>
          <a:xfrm>
            <a:off x="1304017" y="2015733"/>
            <a:ext cx="6815731" cy="4021267"/>
          </a:xfrm>
          <a:prstGeom prst="rect">
            <a:avLst/>
          </a:prstGeom>
        </p:spPr>
        <p:txBody>
          <a:bodyPr vert="horz" lIns="91440" tIns="45720" rIns="91440" bIns="45720" rtlCol="0" anchor="t">
            <a:normAutofit/>
          </a:bodyPr>
          <a:lstStyle/>
          <a:p>
            <a:pPr defTabSz="914400">
              <a:lnSpc>
                <a:spcPct val="110000"/>
              </a:lnSpc>
              <a:spcBef>
                <a:spcPts val="1000"/>
              </a:spcBef>
              <a:buClr>
                <a:schemeClr val="accent1"/>
              </a:buClr>
              <a:buSzPct val="100000"/>
            </a:pPr>
            <a:r>
              <a:rPr lang="en-US" sz="1600" b="1" dirty="0">
                <a:solidFill>
                  <a:srgbClr val="FFFFFE"/>
                </a:solidFill>
              </a:rPr>
              <a:t>1-Introduction :</a:t>
            </a:r>
          </a:p>
          <a:p>
            <a:pPr indent="-228600" defTabSz="914400">
              <a:lnSpc>
                <a:spcPct val="110000"/>
              </a:lnSpc>
              <a:spcBef>
                <a:spcPts val="1000"/>
              </a:spcBef>
              <a:buClr>
                <a:schemeClr val="accent1"/>
              </a:buClr>
              <a:buSzPct val="100000"/>
              <a:buFont typeface="Arial" panose="020B0604020202020204" pitchFamily="34" charset="0"/>
              <a:buChar char="•"/>
            </a:pPr>
            <a:r>
              <a:rPr lang="en-US" sz="1300" dirty="0" err="1">
                <a:solidFill>
                  <a:srgbClr val="FFFFFE"/>
                </a:solidFill>
              </a:rPr>
              <a:t>Dashtoon</a:t>
            </a:r>
            <a:r>
              <a:rPr lang="en-US" sz="1300" dirty="0">
                <a:solidFill>
                  <a:srgbClr val="FFFFFE"/>
                </a:solidFill>
              </a:rPr>
              <a:t> curates the best stories worldwide, turning them into visually striking comics and graphic novels.</a:t>
            </a:r>
          </a:p>
          <a:p>
            <a:pPr indent="-228600" defTabSz="914400">
              <a:lnSpc>
                <a:spcPct val="110000"/>
              </a:lnSpc>
              <a:spcBef>
                <a:spcPts val="1000"/>
              </a:spcBef>
              <a:buClr>
                <a:schemeClr val="accent1"/>
              </a:buClr>
              <a:buSzPct val="100000"/>
              <a:buFont typeface="Arial" panose="020B0604020202020204" pitchFamily="34" charset="0"/>
              <a:buChar char="•"/>
            </a:pPr>
            <a:r>
              <a:rPr lang="en-US" sz="1300" dirty="0" err="1">
                <a:solidFill>
                  <a:srgbClr val="FFFFFE"/>
                </a:solidFill>
              </a:rPr>
              <a:t>Dashtoon</a:t>
            </a:r>
            <a:r>
              <a:rPr lang="en-US" sz="1300" dirty="0">
                <a:solidFill>
                  <a:srgbClr val="FFFFFE"/>
                </a:solidFill>
              </a:rPr>
              <a:t> seamlessly blends Manga creativity with American storytelling, crafting narratives that break free from traditional superhero tropes, delivering an explosion of diversity.</a:t>
            </a:r>
          </a:p>
          <a:p>
            <a:pPr defTabSz="914400">
              <a:lnSpc>
                <a:spcPct val="110000"/>
              </a:lnSpc>
              <a:spcBef>
                <a:spcPts val="1000"/>
              </a:spcBef>
              <a:buClr>
                <a:schemeClr val="accent1"/>
              </a:buClr>
              <a:buSzPct val="100000"/>
            </a:pPr>
            <a:r>
              <a:rPr lang="en-US" sz="1600" b="1" dirty="0">
                <a:solidFill>
                  <a:srgbClr val="FFFFFE"/>
                </a:solidFill>
              </a:rPr>
              <a:t>2-Services :</a:t>
            </a:r>
          </a:p>
          <a:p>
            <a:pPr indent="-228600" defTabSz="914400">
              <a:lnSpc>
                <a:spcPct val="110000"/>
              </a:lnSpc>
              <a:spcBef>
                <a:spcPts val="1000"/>
              </a:spcBef>
              <a:buClr>
                <a:schemeClr val="accent1"/>
              </a:buClr>
              <a:buSzPct val="100000"/>
              <a:buFont typeface="Arial" panose="020B0604020202020204" pitchFamily="34" charset="0"/>
              <a:buChar char="•"/>
            </a:pPr>
            <a:r>
              <a:rPr lang="en-US" sz="1300" dirty="0">
                <a:solidFill>
                  <a:srgbClr val="FFFFFE"/>
                </a:solidFill>
              </a:rPr>
              <a:t>We provide technologies that assist creators in converting their ideas into stories quickly and efficiently, and ensuring consumers have access to the stories they desire</a:t>
            </a:r>
          </a:p>
          <a:p>
            <a:pPr defTabSz="914400">
              <a:lnSpc>
                <a:spcPct val="110000"/>
              </a:lnSpc>
              <a:spcBef>
                <a:spcPts val="1000"/>
              </a:spcBef>
              <a:buClr>
                <a:schemeClr val="accent1"/>
              </a:buClr>
              <a:buSzPct val="100000"/>
            </a:pPr>
            <a:r>
              <a:rPr lang="en-US" sz="1600" b="1" dirty="0">
                <a:solidFill>
                  <a:srgbClr val="FFFFFE"/>
                </a:solidFill>
              </a:rPr>
              <a:t>3- Position :</a:t>
            </a:r>
          </a:p>
          <a:p>
            <a:pPr indent="-228600" defTabSz="914400">
              <a:lnSpc>
                <a:spcPct val="110000"/>
              </a:lnSpc>
              <a:spcBef>
                <a:spcPts val="1000"/>
              </a:spcBef>
              <a:buClr>
                <a:schemeClr val="accent1"/>
              </a:buClr>
              <a:buSzPct val="100000"/>
              <a:buFont typeface="Arial" panose="020B0604020202020204" pitchFamily="34" charset="0"/>
              <a:buChar char="•"/>
            </a:pPr>
            <a:r>
              <a:rPr lang="en-US" sz="1300" dirty="0" err="1">
                <a:solidFill>
                  <a:srgbClr val="FFFFFE"/>
                </a:solidFill>
              </a:rPr>
              <a:t>Dashtoon</a:t>
            </a:r>
            <a:r>
              <a:rPr lang="en-US" sz="1300" dirty="0">
                <a:solidFill>
                  <a:srgbClr val="FFFFFE"/>
                </a:solidFill>
              </a:rPr>
              <a:t> excels in B to C space within the high tech. media and entertain market segments, securing the </a:t>
            </a:r>
            <a:r>
              <a:rPr lang="en-US" sz="1300" b="1" dirty="0">
                <a:solidFill>
                  <a:srgbClr val="FFFFFE"/>
                </a:solidFill>
              </a:rPr>
              <a:t>22</a:t>
            </a:r>
            <a:r>
              <a:rPr lang="en-US" sz="1300" b="1" baseline="30000" dirty="0">
                <a:solidFill>
                  <a:srgbClr val="FFFFFE"/>
                </a:solidFill>
              </a:rPr>
              <a:t>nd</a:t>
            </a:r>
            <a:r>
              <a:rPr lang="en-US" sz="1300" dirty="0">
                <a:solidFill>
                  <a:srgbClr val="FFFFFE"/>
                </a:solidFill>
              </a:rPr>
              <a:t> position out of 299 competitors with a </a:t>
            </a:r>
            <a:r>
              <a:rPr lang="en-US" sz="1300" dirty="0" err="1">
                <a:solidFill>
                  <a:srgbClr val="FFFFFE"/>
                </a:solidFill>
              </a:rPr>
              <a:t>Tracxn</a:t>
            </a:r>
            <a:r>
              <a:rPr lang="en-US" sz="1300" dirty="0">
                <a:solidFill>
                  <a:srgbClr val="FFFFFE"/>
                </a:solidFill>
              </a:rPr>
              <a:t> score of 39/100</a:t>
            </a:r>
          </a:p>
          <a:p>
            <a:pPr indent="-228600" defTabSz="914400">
              <a:lnSpc>
                <a:spcPct val="110000"/>
              </a:lnSpc>
              <a:spcBef>
                <a:spcPts val="1000"/>
              </a:spcBef>
              <a:buClr>
                <a:schemeClr val="accent1"/>
              </a:buClr>
              <a:buSzPct val="100000"/>
              <a:buFont typeface="Arial" panose="020B0604020202020204" pitchFamily="34" charset="0"/>
              <a:buChar char="•"/>
            </a:pPr>
            <a:endParaRPr lang="en-US" sz="1300" dirty="0">
              <a:solidFill>
                <a:srgbClr val="FFFFFE"/>
              </a:solidFill>
            </a:endParaRPr>
          </a:p>
          <a:p>
            <a:pPr indent="-228600" defTabSz="914400">
              <a:lnSpc>
                <a:spcPct val="110000"/>
              </a:lnSpc>
              <a:spcBef>
                <a:spcPts val="1000"/>
              </a:spcBef>
              <a:buClr>
                <a:schemeClr val="accent1"/>
              </a:buClr>
              <a:buSzPct val="100000"/>
              <a:buFont typeface="Arial" panose="020B0604020202020204" pitchFamily="34" charset="0"/>
              <a:buChar char="•"/>
            </a:pPr>
            <a:endParaRPr lang="en-US" sz="1300" dirty="0">
              <a:solidFill>
                <a:srgbClr val="FFFFFE"/>
              </a:solidFill>
            </a:endParaRPr>
          </a:p>
          <a:p>
            <a:pPr indent="-228600" defTabSz="914400">
              <a:lnSpc>
                <a:spcPct val="110000"/>
              </a:lnSpc>
              <a:spcBef>
                <a:spcPts val="1000"/>
              </a:spcBef>
              <a:buClr>
                <a:schemeClr val="accent1"/>
              </a:buClr>
              <a:buSzPct val="100000"/>
              <a:buFont typeface="Arial" panose="020B0604020202020204" pitchFamily="34" charset="0"/>
              <a:buChar char="•"/>
            </a:pPr>
            <a:endParaRPr lang="en-US" sz="1300" dirty="0">
              <a:solidFill>
                <a:srgbClr val="FFFFFE"/>
              </a:solidFill>
            </a:endParaRPr>
          </a:p>
          <a:p>
            <a:pPr indent="-228600" defTabSz="914400">
              <a:lnSpc>
                <a:spcPct val="110000"/>
              </a:lnSpc>
              <a:spcBef>
                <a:spcPts val="1000"/>
              </a:spcBef>
              <a:buClr>
                <a:schemeClr val="accent1"/>
              </a:buClr>
              <a:buSzPct val="100000"/>
              <a:buFont typeface="Arial" panose="020B0604020202020204" pitchFamily="34" charset="0"/>
              <a:buChar char="•"/>
            </a:pPr>
            <a:endParaRPr lang="en-US" sz="1300" dirty="0">
              <a:solidFill>
                <a:srgbClr val="FFFFFE"/>
              </a:solidFill>
            </a:endParaRPr>
          </a:p>
        </p:txBody>
      </p:sp>
      <p:sp>
        <p:nvSpPr>
          <p:cNvPr id="4" name="Rectangle 1">
            <a:extLst>
              <a:ext uri="{FF2B5EF4-FFF2-40B4-BE49-F238E27FC236}">
                <a16:creationId xmlns:a16="http://schemas.microsoft.com/office/drawing/2014/main" id="{75AFCCB1-3BEB-AA50-AA37-20D72AECBCE5}"/>
              </a:ext>
            </a:extLst>
          </p:cNvPr>
          <p:cNvSpPr>
            <a:spLocks noChangeArrowheads="1"/>
          </p:cNvSpPr>
          <p:nvPr/>
        </p:nvSpPr>
        <p:spPr bwMode="auto">
          <a:xfrm>
            <a:off x="1904150" y="613422"/>
            <a:ext cx="184731" cy="599267"/>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58952">
              <a:spcAft>
                <a:spcPts val="600"/>
              </a:spcAft>
            </a:pPr>
            <a:br>
              <a:rPr lang="en-US" altLang="en-US" sz="1494" kern="1200">
                <a:solidFill>
                  <a:srgbClr val="FFFFFF"/>
                </a:solidFill>
                <a:latin typeface="Söhne"/>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703703E-773B-C4D0-E60C-893955585747}"/>
              </a:ext>
            </a:extLst>
          </p:cNvPr>
          <p:cNvSpPr txBox="1"/>
          <p:nvPr/>
        </p:nvSpPr>
        <p:spPr>
          <a:xfrm>
            <a:off x="4065973" y="6613864"/>
            <a:ext cx="2734322" cy="276999"/>
          </a:xfrm>
          <a:prstGeom prst="rect">
            <a:avLst/>
          </a:prstGeom>
          <a:noFill/>
        </p:spPr>
        <p:txBody>
          <a:bodyPr wrap="square" rtlCol="0">
            <a:spAutoFit/>
          </a:bodyPr>
          <a:lstStyle/>
          <a:p>
            <a:r>
              <a:rPr lang="en-US" sz="1200" dirty="0"/>
              <a:t>Source-racxn.com</a:t>
            </a:r>
            <a:endParaRPr lang="en-IN" sz="1200" dirty="0"/>
          </a:p>
        </p:txBody>
      </p:sp>
    </p:spTree>
    <p:extLst>
      <p:ext uri="{BB962C8B-B14F-4D97-AF65-F5344CB8AC3E}">
        <p14:creationId xmlns:p14="http://schemas.microsoft.com/office/powerpoint/2010/main" val="23443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Picture 3" descr="A collage of comic strips&#10;&#10;Description automatically generated">
            <a:extLst>
              <a:ext uri="{FF2B5EF4-FFF2-40B4-BE49-F238E27FC236}">
                <a16:creationId xmlns:a16="http://schemas.microsoft.com/office/drawing/2014/main" id="{733ECD66-33FD-797E-903B-54EFB52C36F0}"/>
              </a:ext>
            </a:extLst>
          </p:cNvPr>
          <p:cNvPicPr>
            <a:picLocks noChangeAspect="1"/>
          </p:cNvPicPr>
          <p:nvPr/>
        </p:nvPicPr>
        <p:blipFill rotWithShape="1">
          <a:blip r:embed="rId2">
            <a:alphaModFix amt="35000"/>
          </a:blip>
          <a:srcRect l="45000" r="5051"/>
          <a:stretch/>
        </p:blipFill>
        <p:spPr>
          <a:xfrm>
            <a:off x="20" y="-1"/>
            <a:ext cx="6089884" cy="6858000"/>
          </a:xfrm>
          <a:prstGeom prst="rect">
            <a:avLst/>
          </a:prstGeom>
        </p:spPr>
      </p:pic>
      <p:pic>
        <p:nvPicPr>
          <p:cNvPr id="5" name="Picture 4" descr="A person with long hair&#10;&#10;Description automatically generated">
            <a:extLst>
              <a:ext uri="{FF2B5EF4-FFF2-40B4-BE49-F238E27FC236}">
                <a16:creationId xmlns:a16="http://schemas.microsoft.com/office/drawing/2014/main" id="{56925095-DF53-ADA6-9BF7-20D939DCFDA7}"/>
              </a:ext>
            </a:extLst>
          </p:cNvPr>
          <p:cNvPicPr>
            <a:picLocks noChangeAspect="1"/>
          </p:cNvPicPr>
          <p:nvPr/>
        </p:nvPicPr>
        <p:blipFill rotWithShape="1">
          <a:blip r:embed="rId3">
            <a:alphaModFix amt="35000"/>
          </a:blip>
          <a:srcRect l="24961" r="25089"/>
          <a:stretch/>
        </p:blipFill>
        <p:spPr>
          <a:xfrm>
            <a:off x="6089904" y="-1"/>
            <a:ext cx="6089904" cy="6858000"/>
          </a:xfrm>
          <a:prstGeom prst="rect">
            <a:avLst/>
          </a:prstGeom>
        </p:spPr>
      </p:pic>
      <p:sp>
        <p:nvSpPr>
          <p:cNvPr id="2" name="Title 1">
            <a:extLst>
              <a:ext uri="{FF2B5EF4-FFF2-40B4-BE49-F238E27FC236}">
                <a16:creationId xmlns:a16="http://schemas.microsoft.com/office/drawing/2014/main" id="{C4FCDB7A-6AC0-4051-ED2E-CC1BB02C01B9}"/>
              </a:ext>
            </a:extLst>
          </p:cNvPr>
          <p:cNvSpPr>
            <a:spLocks noGrp="1"/>
          </p:cNvSpPr>
          <p:nvPr>
            <p:ph type="title"/>
          </p:nvPr>
        </p:nvSpPr>
        <p:spPr>
          <a:xfrm>
            <a:off x="646111" y="452718"/>
            <a:ext cx="9404723" cy="1400530"/>
          </a:xfrm>
        </p:spPr>
        <p:txBody>
          <a:bodyPr>
            <a:normAutofit/>
          </a:bodyPr>
          <a:lstStyle/>
          <a:p>
            <a:r>
              <a:rPr lang="en-US"/>
              <a:t>Our Features :</a:t>
            </a:r>
            <a:endParaRPr lang="en-IN"/>
          </a:p>
        </p:txBody>
      </p:sp>
      <p:sp>
        <p:nvSpPr>
          <p:cNvPr id="3" name="Content Placeholder 2">
            <a:extLst>
              <a:ext uri="{FF2B5EF4-FFF2-40B4-BE49-F238E27FC236}">
                <a16:creationId xmlns:a16="http://schemas.microsoft.com/office/drawing/2014/main" id="{AB8C437E-300C-1C03-3AD2-FD6B63720657}"/>
              </a:ext>
            </a:extLst>
          </p:cNvPr>
          <p:cNvSpPr>
            <a:spLocks noGrp="1"/>
          </p:cNvSpPr>
          <p:nvPr>
            <p:ph idx="1"/>
          </p:nvPr>
        </p:nvSpPr>
        <p:spPr>
          <a:xfrm>
            <a:off x="1103312" y="2052918"/>
            <a:ext cx="8946541" cy="4195481"/>
          </a:xfrm>
        </p:spPr>
        <p:txBody>
          <a:bodyPr>
            <a:normAutofit/>
          </a:bodyPr>
          <a:lstStyle/>
          <a:p>
            <a:r>
              <a:rPr lang="en-US" dirty="0"/>
              <a:t>We do AI powered comic creation by applying certain features like </a:t>
            </a:r>
            <a:r>
              <a:rPr lang="en-US" b="1" i="1" dirty="0">
                <a:solidFill>
                  <a:srgbClr val="00B0F0"/>
                </a:solidFill>
                <a:effectLst/>
              </a:rPr>
              <a:t>background removal, image enhancement, smart color matching, and object recognition</a:t>
            </a:r>
          </a:p>
          <a:p>
            <a:r>
              <a:rPr lang="en-US" dirty="0"/>
              <a:t>A</a:t>
            </a:r>
            <a:r>
              <a:rPr lang="en-US" b="0" i="0" dirty="0"/>
              <a:t> rich content library and daily comic releases</a:t>
            </a:r>
            <a:endParaRPr lang="en-IN" dirty="0"/>
          </a:p>
          <a:p>
            <a:r>
              <a:rPr lang="en-US" dirty="0"/>
              <a:t>We </a:t>
            </a:r>
            <a:r>
              <a:rPr lang="en-US" b="0" i="0" dirty="0">
                <a:effectLst/>
              </a:rPr>
              <a:t>offer a character library or the option to create your characters, various art styles to choose from, and AI-native tools for tasks like converting storyboards into comics</a:t>
            </a:r>
          </a:p>
          <a:p>
            <a:pPr marL="0" indent="0">
              <a:buNone/>
            </a:pPr>
            <a:endParaRPr lang="en-IN" dirty="0"/>
          </a:p>
        </p:txBody>
      </p:sp>
      <p:sp>
        <p:nvSpPr>
          <p:cNvPr id="6" name="TextBox 5">
            <a:extLst>
              <a:ext uri="{FF2B5EF4-FFF2-40B4-BE49-F238E27FC236}">
                <a16:creationId xmlns:a16="http://schemas.microsoft.com/office/drawing/2014/main" id="{7E9EECD7-0A14-D961-9247-F74F6E284E86}"/>
              </a:ext>
            </a:extLst>
          </p:cNvPr>
          <p:cNvSpPr txBox="1"/>
          <p:nvPr/>
        </p:nvSpPr>
        <p:spPr>
          <a:xfrm>
            <a:off x="3977196" y="6622742"/>
            <a:ext cx="2361460" cy="276999"/>
          </a:xfrm>
          <a:prstGeom prst="rect">
            <a:avLst/>
          </a:prstGeom>
          <a:noFill/>
        </p:spPr>
        <p:txBody>
          <a:bodyPr wrap="square" rtlCol="0">
            <a:spAutoFit/>
          </a:bodyPr>
          <a:lstStyle/>
          <a:p>
            <a:r>
              <a:rPr lang="en-IN" sz="1200" dirty="0"/>
              <a:t>Source-racxn.com</a:t>
            </a:r>
          </a:p>
        </p:txBody>
      </p:sp>
    </p:spTree>
    <p:extLst>
      <p:ext uri="{BB962C8B-B14F-4D97-AF65-F5344CB8AC3E}">
        <p14:creationId xmlns:p14="http://schemas.microsoft.com/office/powerpoint/2010/main" val="385886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8D47-4D4D-A981-CCF4-4E14BF4EE96D}"/>
              </a:ext>
            </a:extLst>
          </p:cNvPr>
          <p:cNvSpPr>
            <a:spLocks noGrp="1"/>
          </p:cNvSpPr>
          <p:nvPr>
            <p:ph type="title"/>
          </p:nvPr>
        </p:nvSpPr>
        <p:spPr>
          <a:xfrm>
            <a:off x="6828906" y="1128094"/>
            <a:ext cx="4524894" cy="1415270"/>
          </a:xfrm>
        </p:spPr>
        <p:txBody>
          <a:bodyPr anchor="t">
            <a:normAutofit/>
          </a:bodyPr>
          <a:lstStyle/>
          <a:p>
            <a:r>
              <a:rPr lang="en-IN" sz="3200" i="0">
                <a:effectLst/>
                <a:latin typeface="Söhne"/>
              </a:rPr>
              <a:t>Fierce Firms / Business Battle :</a:t>
            </a:r>
            <a:endParaRPr lang="en-IN" sz="3200"/>
          </a:p>
        </p:txBody>
      </p:sp>
      <p:sp>
        <p:nvSpPr>
          <p:cNvPr id="3" name="Content Placeholder 2">
            <a:extLst>
              <a:ext uri="{FF2B5EF4-FFF2-40B4-BE49-F238E27FC236}">
                <a16:creationId xmlns:a16="http://schemas.microsoft.com/office/drawing/2014/main" id="{2A75C8DB-4150-B566-3FBA-74C3966A6029}"/>
              </a:ext>
            </a:extLst>
          </p:cNvPr>
          <p:cNvSpPr>
            <a:spLocks noGrp="1"/>
          </p:cNvSpPr>
          <p:nvPr>
            <p:ph idx="1"/>
          </p:nvPr>
        </p:nvSpPr>
        <p:spPr>
          <a:xfrm>
            <a:off x="6828906" y="2543364"/>
            <a:ext cx="4480457" cy="3599019"/>
          </a:xfrm>
        </p:spPr>
        <p:txBody>
          <a:bodyPr>
            <a:normAutofit lnSpcReduction="10000"/>
          </a:bodyPr>
          <a:lstStyle/>
          <a:p>
            <a:r>
              <a:rPr lang="en-US" sz="1600"/>
              <a:t>Out of </a:t>
            </a:r>
            <a:r>
              <a:rPr lang="en-US" sz="1600" b="0" i="0">
                <a:effectLst/>
                <a:latin typeface="Poppins" panose="020B0502040204020203" pitchFamily="2" charset="0"/>
              </a:rPr>
              <a:t>299 competitors and it ranks 22nd among them</a:t>
            </a:r>
          </a:p>
          <a:p>
            <a:r>
              <a:rPr lang="en-US" sz="1600" b="0" i="0">
                <a:effectLst/>
                <a:latin typeface="Poppins" panose="00000500000000000000" pitchFamily="2" charset="0"/>
              </a:rPr>
              <a:t>17 of its competitors are funded while 9 have exited.</a:t>
            </a:r>
          </a:p>
          <a:p>
            <a:r>
              <a:rPr lang="en-US" sz="1600" b="0" i="0">
                <a:effectLst/>
                <a:latin typeface="Poppins" panose="00000500000000000000" pitchFamily="2" charset="0"/>
              </a:rPr>
              <a:t>There are 3 public and 6 acquired companies in the entire competition set.</a:t>
            </a:r>
          </a:p>
          <a:p>
            <a:pPr>
              <a:buFont typeface="Arial" panose="020B0604020202020204" pitchFamily="34" charset="0"/>
              <a:buChar char="•"/>
            </a:pPr>
            <a:r>
              <a:rPr lang="en-US" sz="1600" b="1" i="0" u="none" strike="noStrike">
                <a:effectLst/>
                <a:latin typeface="Poppins" panose="00000500000000000000" pitchFamily="2" charset="0"/>
                <a:hlinkClick r:id="rId2">
                  <a:extLst>
                    <a:ext uri="{A12FA001-AC4F-418D-AE19-62706E023703}">
                      <ahyp:hlinkClr xmlns:ahyp="http://schemas.microsoft.com/office/drawing/2018/hyperlinkcolor" val="tx"/>
                    </a:ext>
                  </a:extLst>
                </a:hlinkClick>
              </a:rPr>
              <a:t>Ridibooks</a:t>
            </a:r>
            <a:r>
              <a:rPr lang="en-US" sz="1600" b="0" i="0">
                <a:effectLst/>
                <a:latin typeface="Poppins" panose="00000500000000000000" pitchFamily="2" charset="0"/>
              </a:rPr>
              <a:t> - Seoul based, 2009 founded, Series C company</a:t>
            </a:r>
          </a:p>
          <a:p>
            <a:pPr>
              <a:buFont typeface="Arial" panose="020B0604020202020204" pitchFamily="34" charset="0"/>
              <a:buChar char="•"/>
            </a:pPr>
            <a:r>
              <a:rPr lang="en-US" sz="1600" b="1" i="0" u="none" strike="noStrike">
                <a:effectLst/>
                <a:latin typeface="Poppins" panose="00000500000000000000" pitchFamily="2" charset="0"/>
                <a:hlinkClick r:id="rId3">
                  <a:extLst>
                    <a:ext uri="{A12FA001-AC4F-418D-AE19-62706E023703}">
                      <ahyp:hlinkClr xmlns:ahyp="http://schemas.microsoft.com/office/drawing/2018/hyperlinkcolor" val="tx"/>
                    </a:ext>
                  </a:extLst>
                </a:hlinkClick>
              </a:rPr>
              <a:t>Azuki</a:t>
            </a:r>
            <a:r>
              <a:rPr lang="en-US" sz="1600" b="0" i="0">
                <a:effectLst/>
                <a:latin typeface="Poppins" panose="00000500000000000000" pitchFamily="2" charset="0"/>
              </a:rPr>
              <a:t> - San Francisco based, 2019 founded, Seed company</a:t>
            </a:r>
          </a:p>
          <a:p>
            <a:pPr>
              <a:buFont typeface="Arial" panose="020B0604020202020204" pitchFamily="34" charset="0"/>
              <a:buChar char="•"/>
            </a:pPr>
            <a:r>
              <a:rPr lang="en-US" sz="1600" b="1" i="0" u="none" strike="noStrike">
                <a:effectLst/>
                <a:latin typeface="Poppins" panose="00000500000000000000" pitchFamily="2" charset="0"/>
                <a:hlinkClick r:id="rId4">
                  <a:extLst>
                    <a:ext uri="{A12FA001-AC4F-418D-AE19-62706E023703}">
                      <ahyp:hlinkClr xmlns:ahyp="http://schemas.microsoft.com/office/drawing/2018/hyperlinkcolor" val="tx"/>
                    </a:ext>
                  </a:extLst>
                </a:hlinkClick>
              </a:rPr>
              <a:t>Lezhin</a:t>
            </a:r>
            <a:r>
              <a:rPr lang="en-US" sz="1600" b="0" i="0">
                <a:effectLst/>
                <a:latin typeface="Poppins" panose="00000500000000000000" pitchFamily="2" charset="0"/>
              </a:rPr>
              <a:t> - Seoul based, 2013 founded, Series B company</a:t>
            </a:r>
          </a:p>
          <a:p>
            <a:pPr marL="0" indent="0">
              <a:buNone/>
            </a:pPr>
            <a:endParaRPr lang="en-IN" sz="1600"/>
          </a:p>
        </p:txBody>
      </p:sp>
      <p:pic>
        <p:nvPicPr>
          <p:cNvPr id="4" name="Picture 3">
            <a:extLst>
              <a:ext uri="{FF2B5EF4-FFF2-40B4-BE49-F238E27FC236}">
                <a16:creationId xmlns:a16="http://schemas.microsoft.com/office/drawing/2014/main" id="{B821EB6A-7DC2-5957-7C1B-C0B878E5B7EF}"/>
              </a:ext>
            </a:extLst>
          </p:cNvPr>
          <p:cNvPicPr>
            <a:picLocks noChangeAspect="1"/>
          </p:cNvPicPr>
          <p:nvPr/>
        </p:nvPicPr>
        <p:blipFill rotWithShape="1">
          <a:blip r:embed="rId5"/>
          <a:srcRect l="19960" r="22453" b="-1"/>
          <a:stretch/>
        </p:blipFill>
        <p:spPr>
          <a:xfrm>
            <a:off x="882637" y="879757"/>
            <a:ext cx="2581979" cy="2522038"/>
          </a:xfrm>
          <a:prstGeom prst="rect">
            <a:avLst/>
          </a:prstGeom>
        </p:spPr>
      </p:pic>
      <p:pic>
        <p:nvPicPr>
          <p:cNvPr id="6" name="Picture 5">
            <a:extLst>
              <a:ext uri="{FF2B5EF4-FFF2-40B4-BE49-F238E27FC236}">
                <a16:creationId xmlns:a16="http://schemas.microsoft.com/office/drawing/2014/main" id="{2F6E7697-7047-D93E-8AD1-FEB98FD78068}"/>
              </a:ext>
            </a:extLst>
          </p:cNvPr>
          <p:cNvPicPr>
            <a:picLocks noChangeAspect="1"/>
          </p:cNvPicPr>
          <p:nvPr/>
        </p:nvPicPr>
        <p:blipFill rotWithShape="1">
          <a:blip r:embed="rId6"/>
          <a:srcRect t="2438" r="5" b="5"/>
          <a:stretch/>
        </p:blipFill>
        <p:spPr>
          <a:xfrm>
            <a:off x="3507374" y="879763"/>
            <a:ext cx="2585064" cy="2522037"/>
          </a:xfrm>
          <a:prstGeom prst="rect">
            <a:avLst/>
          </a:prstGeom>
        </p:spPr>
      </p:pic>
      <p:pic>
        <p:nvPicPr>
          <p:cNvPr id="5" name="Picture 4">
            <a:extLst>
              <a:ext uri="{FF2B5EF4-FFF2-40B4-BE49-F238E27FC236}">
                <a16:creationId xmlns:a16="http://schemas.microsoft.com/office/drawing/2014/main" id="{D7086342-3A5C-B42F-7DDF-3A183B16DDB8}"/>
              </a:ext>
            </a:extLst>
          </p:cNvPr>
          <p:cNvPicPr>
            <a:picLocks noChangeAspect="1"/>
          </p:cNvPicPr>
          <p:nvPr/>
        </p:nvPicPr>
        <p:blipFill rotWithShape="1">
          <a:blip r:embed="rId7"/>
          <a:srcRect t="9142" r="-3" b="4853"/>
          <a:stretch/>
        </p:blipFill>
        <p:spPr>
          <a:xfrm>
            <a:off x="882637" y="3450965"/>
            <a:ext cx="5213363" cy="2522037"/>
          </a:xfrm>
          <a:prstGeom prst="rect">
            <a:avLst/>
          </a:prstGeom>
        </p:spPr>
      </p:pic>
      <p:sp>
        <p:nvSpPr>
          <p:cNvPr id="7" name="TextBox 6">
            <a:extLst>
              <a:ext uri="{FF2B5EF4-FFF2-40B4-BE49-F238E27FC236}">
                <a16:creationId xmlns:a16="http://schemas.microsoft.com/office/drawing/2014/main" id="{75A88837-2CA5-452E-054D-E2FE196B11B2}"/>
              </a:ext>
            </a:extLst>
          </p:cNvPr>
          <p:cNvSpPr txBox="1"/>
          <p:nvPr/>
        </p:nvSpPr>
        <p:spPr>
          <a:xfrm>
            <a:off x="7324078" y="6427433"/>
            <a:ext cx="2805343" cy="553998"/>
          </a:xfrm>
          <a:prstGeom prst="rect">
            <a:avLst/>
          </a:prstGeom>
          <a:noFill/>
        </p:spPr>
        <p:txBody>
          <a:bodyPr wrap="square" rtlCol="0">
            <a:spAutoFit/>
          </a:bodyPr>
          <a:lstStyle/>
          <a:p>
            <a:r>
              <a:rPr lang="en-IN" sz="1200" dirty="0"/>
              <a:t>Source-racxn.com</a:t>
            </a:r>
          </a:p>
          <a:p>
            <a:endParaRPr lang="en-IN" dirty="0"/>
          </a:p>
        </p:txBody>
      </p:sp>
    </p:spTree>
    <p:extLst>
      <p:ext uri="{BB962C8B-B14F-4D97-AF65-F5344CB8AC3E}">
        <p14:creationId xmlns:p14="http://schemas.microsoft.com/office/powerpoint/2010/main" val="403353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descr="A group of people dancing on a stage&#10;&#10;Description automatically generated">
            <a:extLst>
              <a:ext uri="{FF2B5EF4-FFF2-40B4-BE49-F238E27FC236}">
                <a16:creationId xmlns:a16="http://schemas.microsoft.com/office/drawing/2014/main" id="{8C8765B3-2754-736C-E2CB-8BD727CDB7A2}"/>
              </a:ext>
            </a:extLst>
          </p:cNvPr>
          <p:cNvPicPr>
            <a:picLocks noChangeAspect="1"/>
          </p:cNvPicPr>
          <p:nvPr/>
        </p:nvPicPr>
        <p:blipFill rotWithShape="1">
          <a:blip r:embed="rId2"/>
          <a:srcRect r="9090" b="25618"/>
          <a:stretch/>
        </p:blipFill>
        <p:spPr>
          <a:xfrm>
            <a:off x="2" y="10"/>
            <a:ext cx="12191695" cy="6857990"/>
          </a:xfrm>
          <a:prstGeom prst="rect">
            <a:avLst/>
          </a:prstGeom>
        </p:spPr>
      </p:pic>
      <p:sp>
        <p:nvSpPr>
          <p:cNvPr id="2" name="Title 1">
            <a:extLst>
              <a:ext uri="{FF2B5EF4-FFF2-40B4-BE49-F238E27FC236}">
                <a16:creationId xmlns:a16="http://schemas.microsoft.com/office/drawing/2014/main" id="{44912419-9981-26D5-58CF-07FD02A14B7A}"/>
              </a:ext>
            </a:extLst>
          </p:cNvPr>
          <p:cNvSpPr>
            <a:spLocks noGrp="1"/>
          </p:cNvSpPr>
          <p:nvPr>
            <p:ph type="title"/>
          </p:nvPr>
        </p:nvSpPr>
        <p:spPr>
          <a:xfrm>
            <a:off x="1304017" y="804520"/>
            <a:ext cx="6815731" cy="1049235"/>
          </a:xfrm>
        </p:spPr>
        <p:txBody>
          <a:bodyPr>
            <a:normAutofit/>
          </a:bodyPr>
          <a:lstStyle/>
          <a:p>
            <a:r>
              <a:rPr lang="en-IN">
                <a:solidFill>
                  <a:srgbClr val="FFFFFE"/>
                </a:solidFill>
              </a:rPr>
              <a:t>Unifying Uniqueness :</a:t>
            </a:r>
          </a:p>
        </p:txBody>
      </p:sp>
      <p:sp>
        <p:nvSpPr>
          <p:cNvPr id="8" name="Content Placeholder 7">
            <a:extLst>
              <a:ext uri="{FF2B5EF4-FFF2-40B4-BE49-F238E27FC236}">
                <a16:creationId xmlns:a16="http://schemas.microsoft.com/office/drawing/2014/main" id="{DDA648EF-7277-2A72-131C-A383C08F6902}"/>
              </a:ext>
            </a:extLst>
          </p:cNvPr>
          <p:cNvSpPr>
            <a:spLocks noGrp="1"/>
          </p:cNvSpPr>
          <p:nvPr>
            <p:ph idx="1"/>
          </p:nvPr>
        </p:nvSpPr>
        <p:spPr>
          <a:xfrm>
            <a:off x="1304017" y="2015733"/>
            <a:ext cx="6815731" cy="4021267"/>
          </a:xfrm>
        </p:spPr>
        <p:txBody>
          <a:bodyPr>
            <a:normAutofit/>
          </a:bodyPr>
          <a:lstStyle/>
          <a:p>
            <a:pPr>
              <a:lnSpc>
                <a:spcPct val="110000"/>
              </a:lnSpc>
              <a:buClr>
                <a:srgbClr val="A17647"/>
              </a:buClr>
            </a:pPr>
            <a:r>
              <a:rPr lang="en-US" sz="1700" b="0" i="0">
                <a:solidFill>
                  <a:srgbClr val="FFFFFE"/>
                </a:solidFill>
                <a:effectLst/>
                <a:latin typeface="Söhne"/>
              </a:rPr>
              <a:t>The platform integrates AI technologies such as DALL-E 2, text-to-image models, Midjourney, and Stability.AI to streamline the production of high-quality comics</a:t>
            </a:r>
          </a:p>
          <a:p>
            <a:pPr>
              <a:lnSpc>
                <a:spcPct val="110000"/>
              </a:lnSpc>
              <a:buClr>
                <a:srgbClr val="A17647"/>
              </a:buClr>
            </a:pPr>
            <a:r>
              <a:rPr lang="en-US" sz="1700" b="0" i="0">
                <a:solidFill>
                  <a:srgbClr val="FFFFFE"/>
                </a:solidFill>
                <a:effectLst/>
                <a:latin typeface="Söhne"/>
              </a:rPr>
              <a:t>Aiming for a significant volume, Dashtoon plans to add almost 1,000 new episodes every month</a:t>
            </a:r>
            <a:endParaRPr lang="en-US" sz="1700">
              <a:solidFill>
                <a:srgbClr val="FFFFFE"/>
              </a:solidFill>
              <a:latin typeface="Söhne"/>
            </a:endParaRPr>
          </a:p>
          <a:p>
            <a:pPr>
              <a:lnSpc>
                <a:spcPct val="110000"/>
              </a:lnSpc>
              <a:buClr>
                <a:srgbClr val="A17647"/>
              </a:buClr>
            </a:pPr>
            <a:r>
              <a:rPr lang="en-US" sz="1700" b="0" i="0">
                <a:solidFill>
                  <a:srgbClr val="FFFFFE"/>
                </a:solidFill>
                <a:effectLst/>
                <a:latin typeface="Söhne"/>
              </a:rPr>
              <a:t>Dashtoon operates on a freemium model, providing users with one free episode a day for each comic</a:t>
            </a:r>
          </a:p>
          <a:p>
            <a:pPr>
              <a:lnSpc>
                <a:spcPct val="110000"/>
              </a:lnSpc>
              <a:buClr>
                <a:srgbClr val="A17647"/>
              </a:buClr>
            </a:pPr>
            <a:r>
              <a:rPr lang="en-US" sz="1700" b="0" i="0">
                <a:solidFill>
                  <a:srgbClr val="FFFFFE"/>
                </a:solidFill>
                <a:effectLst/>
                <a:latin typeface="Söhne"/>
              </a:rPr>
              <a:t>Dashtoon Studio reduces the time to create an episode from 40 to 50 hours to just 5 to 6 hours, allowing for daily releases</a:t>
            </a:r>
            <a:endParaRPr lang="en-US" sz="1700">
              <a:solidFill>
                <a:srgbClr val="FFFFFE"/>
              </a:solidFill>
              <a:latin typeface="Söhne"/>
            </a:endParaRPr>
          </a:p>
          <a:p>
            <a:pPr>
              <a:lnSpc>
                <a:spcPct val="110000"/>
              </a:lnSpc>
              <a:buClr>
                <a:srgbClr val="A17647"/>
              </a:buClr>
            </a:pPr>
            <a:r>
              <a:rPr lang="en-US" sz="1700" b="0" i="0">
                <a:solidFill>
                  <a:srgbClr val="FFFFFE"/>
                </a:solidFill>
                <a:effectLst/>
                <a:latin typeface="Söhne"/>
              </a:rPr>
              <a:t>While leveraging AI for storyboards and dialogues, Dashtoon emphasizes that human creativity is essential, with AI serving as a tool to assist in labor-intensive tasks</a:t>
            </a:r>
            <a:endParaRPr lang="en-US" sz="1700">
              <a:solidFill>
                <a:srgbClr val="FFFFFE"/>
              </a:solidFill>
            </a:endParaRPr>
          </a:p>
        </p:txBody>
      </p:sp>
      <p:sp>
        <p:nvSpPr>
          <p:cNvPr id="3" name="TextBox 2">
            <a:extLst>
              <a:ext uri="{FF2B5EF4-FFF2-40B4-BE49-F238E27FC236}">
                <a16:creationId xmlns:a16="http://schemas.microsoft.com/office/drawing/2014/main" id="{09FB9474-3AEC-6E13-7E9D-D67C5A1963B1}"/>
              </a:ext>
            </a:extLst>
          </p:cNvPr>
          <p:cNvSpPr txBox="1"/>
          <p:nvPr/>
        </p:nvSpPr>
        <p:spPr>
          <a:xfrm>
            <a:off x="4234649" y="6525087"/>
            <a:ext cx="3524434" cy="276999"/>
          </a:xfrm>
          <a:prstGeom prst="rect">
            <a:avLst/>
          </a:prstGeom>
          <a:noFill/>
        </p:spPr>
        <p:txBody>
          <a:bodyPr wrap="square" rtlCol="0">
            <a:spAutoFit/>
          </a:bodyPr>
          <a:lstStyle/>
          <a:p>
            <a:r>
              <a:rPr lang="en-US" sz="1200" dirty="0"/>
              <a:t>Source-https://openfuture.ai</a:t>
            </a:r>
            <a:endParaRPr lang="en-IN" sz="1200" dirty="0"/>
          </a:p>
        </p:txBody>
      </p:sp>
    </p:spTree>
    <p:extLst>
      <p:ext uri="{BB962C8B-B14F-4D97-AF65-F5344CB8AC3E}">
        <p14:creationId xmlns:p14="http://schemas.microsoft.com/office/powerpoint/2010/main" val="5267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FE829-8C6B-C563-AA39-040204A260F6}"/>
              </a:ext>
            </a:extLst>
          </p:cNvPr>
          <p:cNvSpPr>
            <a:spLocks noGrp="1"/>
          </p:cNvSpPr>
          <p:nvPr>
            <p:ph type="title"/>
          </p:nvPr>
        </p:nvSpPr>
        <p:spPr>
          <a:xfrm>
            <a:off x="648930" y="629266"/>
            <a:ext cx="6188190" cy="1622321"/>
          </a:xfrm>
        </p:spPr>
        <p:txBody>
          <a:bodyPr>
            <a:normAutofit/>
          </a:bodyPr>
          <a:lstStyle/>
          <a:p>
            <a:r>
              <a:rPr lang="en-IN" b="0" i="0" dirty="0">
                <a:solidFill>
                  <a:srgbClr val="EBEBEB"/>
                </a:solidFill>
                <a:effectLst/>
                <a:latin typeface="Söhne"/>
              </a:rPr>
              <a:t>Usability</a:t>
            </a:r>
            <a:endParaRPr lang="en-IN" dirty="0">
              <a:solidFill>
                <a:srgbClr val="EBEBEB"/>
              </a:solidFill>
            </a:endParaRPr>
          </a:p>
        </p:txBody>
      </p:sp>
      <p:sp>
        <p:nvSpPr>
          <p:cNvPr id="3" name="Content Placeholder 2">
            <a:extLst>
              <a:ext uri="{FF2B5EF4-FFF2-40B4-BE49-F238E27FC236}">
                <a16:creationId xmlns:a16="http://schemas.microsoft.com/office/drawing/2014/main" id="{98AA57A9-64FF-56D1-73CD-AF7C712371C9}"/>
              </a:ext>
            </a:extLst>
          </p:cNvPr>
          <p:cNvSpPr>
            <a:spLocks noGrp="1"/>
          </p:cNvSpPr>
          <p:nvPr>
            <p:ph idx="1"/>
          </p:nvPr>
        </p:nvSpPr>
        <p:spPr>
          <a:xfrm>
            <a:off x="648930" y="2438400"/>
            <a:ext cx="6188189" cy="3785419"/>
          </a:xfrm>
        </p:spPr>
        <p:txBody>
          <a:bodyPr>
            <a:normAutofit/>
          </a:bodyPr>
          <a:lstStyle/>
          <a:p>
            <a:pPr>
              <a:lnSpc>
                <a:spcPct val="90000"/>
              </a:lnSpc>
            </a:pPr>
            <a:r>
              <a:rPr lang="en-IN" b="0" i="0" dirty="0">
                <a:solidFill>
                  <a:srgbClr val="FFFFFF"/>
                </a:solidFill>
                <a:effectLst/>
                <a:latin typeface="Roboto" panose="02000000000000000000" pitchFamily="2" charset="0"/>
              </a:rPr>
              <a:t>Incredibly intuitive and accessible user interface</a:t>
            </a:r>
          </a:p>
          <a:p>
            <a:pPr>
              <a:lnSpc>
                <a:spcPct val="90000"/>
              </a:lnSpc>
            </a:pPr>
            <a:r>
              <a:rPr lang="en-IN" b="0" i="0" dirty="0">
                <a:solidFill>
                  <a:srgbClr val="FFFFFF"/>
                </a:solidFill>
                <a:effectLst/>
                <a:latin typeface="Roboto" panose="02000000000000000000" pitchFamily="2" charset="0"/>
              </a:rPr>
              <a:t>Customization and personalisation in user space</a:t>
            </a:r>
          </a:p>
          <a:p>
            <a:pPr>
              <a:lnSpc>
                <a:spcPct val="90000"/>
              </a:lnSpc>
            </a:pPr>
            <a:r>
              <a:rPr lang="en-IN" b="1" dirty="0">
                <a:solidFill>
                  <a:srgbClr val="FFFFFF"/>
                </a:solidFill>
                <a:latin typeface="Roboto" panose="02000000000000000000" pitchFamily="2" charset="0"/>
              </a:rPr>
              <a:t>4.3/5 </a:t>
            </a:r>
            <a:r>
              <a:rPr lang="en-IN" dirty="0">
                <a:solidFill>
                  <a:srgbClr val="FFFFFF"/>
                </a:solidFill>
                <a:latin typeface="Roboto" panose="02000000000000000000" pitchFamily="2" charset="0"/>
              </a:rPr>
              <a:t>counting 284 reviews with </a:t>
            </a:r>
            <a:r>
              <a:rPr lang="en-IN" b="1" dirty="0">
                <a:solidFill>
                  <a:srgbClr val="FFFFFF"/>
                </a:solidFill>
                <a:latin typeface="Roboto" panose="02000000000000000000" pitchFamily="2" charset="0"/>
              </a:rPr>
              <a:t>10k+</a:t>
            </a:r>
            <a:r>
              <a:rPr lang="en-IN" dirty="0">
                <a:solidFill>
                  <a:srgbClr val="FFFFFF"/>
                </a:solidFill>
                <a:latin typeface="Roboto" panose="02000000000000000000" pitchFamily="2" charset="0"/>
              </a:rPr>
              <a:t> downloads</a:t>
            </a:r>
          </a:p>
          <a:p>
            <a:pPr>
              <a:lnSpc>
                <a:spcPct val="90000"/>
              </a:lnSpc>
            </a:pPr>
            <a:r>
              <a:rPr lang="en-US" b="0" i="0" dirty="0">
                <a:solidFill>
                  <a:srgbClr val="FFFFFF"/>
                </a:solidFill>
                <a:effectLst/>
                <a:latin typeface="Roboto" panose="02000000000000000000" pitchFamily="2" charset="0"/>
              </a:rPr>
              <a:t>“I absolutely love the </a:t>
            </a:r>
            <a:r>
              <a:rPr lang="en-US" b="0" i="0" dirty="0" err="1">
                <a:solidFill>
                  <a:srgbClr val="FFFFFF"/>
                </a:solidFill>
                <a:effectLst/>
                <a:latin typeface="Roboto" panose="02000000000000000000" pitchFamily="2" charset="0"/>
              </a:rPr>
              <a:t>Dashtoon</a:t>
            </a:r>
            <a:r>
              <a:rPr lang="en-US" b="0" i="0" dirty="0">
                <a:solidFill>
                  <a:srgbClr val="FFFFFF"/>
                </a:solidFill>
                <a:effectLst/>
                <a:latin typeface="Roboto" panose="02000000000000000000" pitchFamily="2" charset="0"/>
              </a:rPr>
              <a:t> app! The stories and graphics are amazing, providing an immersive reading experience. What sets </a:t>
            </a:r>
            <a:r>
              <a:rPr lang="en-US" b="0" i="0" dirty="0" err="1">
                <a:solidFill>
                  <a:srgbClr val="FFFFFF"/>
                </a:solidFill>
                <a:effectLst/>
                <a:latin typeface="Roboto" panose="02000000000000000000" pitchFamily="2" charset="0"/>
              </a:rPr>
              <a:t>Dashtoon</a:t>
            </a:r>
            <a:r>
              <a:rPr lang="en-US" b="0" i="0" dirty="0">
                <a:solidFill>
                  <a:srgbClr val="FFFFFF"/>
                </a:solidFill>
                <a:effectLst/>
                <a:latin typeface="Roboto" panose="02000000000000000000" pitchFamily="2" charset="0"/>
              </a:rPr>
              <a:t> apart for me is the unique feature that allows me to chat with certain characters, making the stories come to life in a whole new way. It's a must-try for comic enthusiasts!“ is a random review of customer</a:t>
            </a:r>
            <a:endParaRPr lang="en-IN"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A blue and red logo&#10;&#10;Description automatically generated">
            <a:extLst>
              <a:ext uri="{FF2B5EF4-FFF2-40B4-BE49-F238E27FC236}">
                <a16:creationId xmlns:a16="http://schemas.microsoft.com/office/drawing/2014/main" id="{683BF3A9-0D4B-9E8E-AA18-433A5E10C5F4}"/>
              </a:ext>
            </a:extLst>
          </p:cNvPr>
          <p:cNvPicPr>
            <a:picLocks noChangeAspect="1"/>
          </p:cNvPicPr>
          <p:nvPr/>
        </p:nvPicPr>
        <p:blipFill rotWithShape="1">
          <a:blip r:embed="rId3"/>
          <a:srcRect l="2999" r="2463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TextBox 4">
            <a:extLst>
              <a:ext uri="{FF2B5EF4-FFF2-40B4-BE49-F238E27FC236}">
                <a16:creationId xmlns:a16="http://schemas.microsoft.com/office/drawing/2014/main" id="{CD61DF45-3AE5-5C0E-BDA7-9DFF5693FC9B}"/>
              </a:ext>
            </a:extLst>
          </p:cNvPr>
          <p:cNvSpPr txBox="1"/>
          <p:nvPr/>
        </p:nvSpPr>
        <p:spPr>
          <a:xfrm>
            <a:off x="4065973" y="6409678"/>
            <a:ext cx="3994951" cy="276999"/>
          </a:xfrm>
          <a:prstGeom prst="rect">
            <a:avLst/>
          </a:prstGeom>
          <a:noFill/>
        </p:spPr>
        <p:txBody>
          <a:bodyPr wrap="square" rtlCol="0">
            <a:spAutoFit/>
          </a:bodyPr>
          <a:lstStyle/>
          <a:p>
            <a:r>
              <a:rPr lang="en-US" sz="1200" dirty="0"/>
              <a:t>Source-https://play.google.com</a:t>
            </a:r>
            <a:endParaRPr lang="en-IN" sz="1200" dirty="0"/>
          </a:p>
        </p:txBody>
      </p:sp>
    </p:spTree>
    <p:extLst>
      <p:ext uri="{BB962C8B-B14F-4D97-AF65-F5344CB8AC3E}">
        <p14:creationId xmlns:p14="http://schemas.microsoft.com/office/powerpoint/2010/main" val="129444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A538C7E5-0116-453C-9CD0-757E1C972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7589B-E0B0-792A-CF8A-673BC825D01B}"/>
              </a:ext>
            </a:extLst>
          </p:cNvPr>
          <p:cNvSpPr>
            <a:spLocks noGrp="1"/>
          </p:cNvSpPr>
          <p:nvPr>
            <p:ph type="title"/>
          </p:nvPr>
        </p:nvSpPr>
        <p:spPr>
          <a:xfrm>
            <a:off x="1451579" y="804519"/>
            <a:ext cx="9291215" cy="1049235"/>
          </a:xfrm>
        </p:spPr>
        <p:txBody>
          <a:bodyPr>
            <a:normAutofit/>
          </a:bodyPr>
          <a:lstStyle/>
          <a:p>
            <a:r>
              <a:rPr lang="en-US" dirty="0"/>
              <a:t>Business Model</a:t>
            </a:r>
            <a:endParaRPr lang="en-IN" dirty="0"/>
          </a:p>
        </p:txBody>
      </p:sp>
      <p:cxnSp>
        <p:nvCxnSpPr>
          <p:cNvPr id="27" name="Straight Connector 21">
            <a:extLst>
              <a:ext uri="{FF2B5EF4-FFF2-40B4-BE49-F238E27FC236}">
                <a16:creationId xmlns:a16="http://schemas.microsoft.com/office/drawing/2014/main" id="{B755E3F5-39D9-4ABF-BFA5-232E87111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874" y="1996645"/>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8" name="Rectangle 23">
            <a:extLst>
              <a:ext uri="{FF2B5EF4-FFF2-40B4-BE49-F238E27FC236}">
                <a16:creationId xmlns:a16="http://schemas.microsoft.com/office/drawing/2014/main" id="{EB09849A-7D0C-4F36-A0D6-6BD64C50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15" name="Content Placeholder 2">
            <a:extLst>
              <a:ext uri="{FF2B5EF4-FFF2-40B4-BE49-F238E27FC236}">
                <a16:creationId xmlns:a16="http://schemas.microsoft.com/office/drawing/2014/main" id="{B0505D13-6028-2104-DFD3-B7DCDB30FC17}"/>
              </a:ext>
            </a:extLst>
          </p:cNvPr>
          <p:cNvGraphicFramePr>
            <a:graphicFrameLocks noGrp="1"/>
          </p:cNvGraphicFramePr>
          <p:nvPr>
            <p:ph idx="1"/>
            <p:extLst>
              <p:ext uri="{D42A27DB-BD31-4B8C-83A1-F6EECF244321}">
                <p14:modId xmlns:p14="http://schemas.microsoft.com/office/powerpoint/2010/main" val="1263821419"/>
              </p:ext>
            </p:extLst>
          </p:nvPr>
        </p:nvGraphicFramePr>
        <p:xfrm>
          <a:off x="1130270" y="2479246"/>
          <a:ext cx="9604375" cy="3718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33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51179-E9BB-9CCB-8EE1-6B24423FCD45}"/>
              </a:ext>
            </a:extLst>
          </p:cNvPr>
          <p:cNvPicPr>
            <a:picLocks noChangeAspect="1"/>
          </p:cNvPicPr>
          <p:nvPr/>
        </p:nvPicPr>
        <p:blipFill rotWithShape="1">
          <a:blip r:embed="rId2"/>
          <a:srcRect t="12547" r="-1" b="22609"/>
          <a:stretch/>
        </p:blipFill>
        <p:spPr>
          <a:xfrm>
            <a:off x="305" y="10"/>
            <a:ext cx="12191695" cy="6857990"/>
          </a:xfrm>
          <a:prstGeom prst="rect">
            <a:avLst/>
          </a:prstGeom>
        </p:spPr>
      </p:pic>
      <p:sp>
        <p:nvSpPr>
          <p:cNvPr id="24" name="Rectangle 23">
            <a:extLst>
              <a:ext uri="{FF2B5EF4-FFF2-40B4-BE49-F238E27FC236}">
                <a16:creationId xmlns:a16="http://schemas.microsoft.com/office/drawing/2014/main" id="{5035DA88-5E88-4A1D-AF31-FB3C246A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55E89-23AA-F9C1-F745-EABE701F1888}"/>
              </a:ext>
            </a:extLst>
          </p:cNvPr>
          <p:cNvSpPr>
            <a:spLocks noGrp="1"/>
          </p:cNvSpPr>
          <p:nvPr>
            <p:ph type="title"/>
          </p:nvPr>
        </p:nvSpPr>
        <p:spPr>
          <a:xfrm>
            <a:off x="1304017" y="804520"/>
            <a:ext cx="6815731" cy="1049235"/>
          </a:xfrm>
        </p:spPr>
        <p:txBody>
          <a:bodyPr>
            <a:normAutofit/>
          </a:bodyPr>
          <a:lstStyle/>
          <a:p>
            <a:r>
              <a:rPr lang="en-IN"/>
              <a:t>Criticism and Shortcomings</a:t>
            </a:r>
          </a:p>
        </p:txBody>
      </p:sp>
      <p:sp>
        <p:nvSpPr>
          <p:cNvPr id="3" name="Content Placeholder 2">
            <a:extLst>
              <a:ext uri="{FF2B5EF4-FFF2-40B4-BE49-F238E27FC236}">
                <a16:creationId xmlns:a16="http://schemas.microsoft.com/office/drawing/2014/main" id="{E21395BF-B39B-5861-9DE7-10BF31FAD8CE}"/>
              </a:ext>
            </a:extLst>
          </p:cNvPr>
          <p:cNvSpPr>
            <a:spLocks noGrp="1"/>
          </p:cNvSpPr>
          <p:nvPr>
            <p:ph idx="1"/>
          </p:nvPr>
        </p:nvSpPr>
        <p:spPr>
          <a:xfrm>
            <a:off x="1304017" y="2015733"/>
            <a:ext cx="6815731" cy="4021267"/>
          </a:xfrm>
        </p:spPr>
        <p:txBody>
          <a:bodyPr>
            <a:normAutofit/>
          </a:bodyPr>
          <a:lstStyle/>
          <a:p>
            <a:r>
              <a:rPr lang="en-US" dirty="0">
                <a:solidFill>
                  <a:srgbClr val="FFFFFE"/>
                </a:solidFill>
                <a:latin typeface="Calibri" panose="020F0502020204030204" pitchFamily="34" charset="0"/>
                <a:cs typeface="Calibri" panose="020F0502020204030204" pitchFamily="34" charset="0"/>
              </a:rPr>
              <a:t>Short and incomplete stories as compare to Webtoon</a:t>
            </a:r>
          </a:p>
          <a:p>
            <a:r>
              <a:rPr lang="en-US" b="0" i="0" dirty="0">
                <a:solidFill>
                  <a:srgbClr val="FFFFFE"/>
                </a:solidFill>
                <a:effectLst/>
                <a:latin typeface="Calibri" panose="020F0502020204030204" pitchFamily="34" charset="0"/>
                <a:cs typeface="Calibri" panose="020F0502020204030204" pitchFamily="34" charset="0"/>
              </a:rPr>
              <a:t>App requires constant coin payments, lacks </a:t>
            </a:r>
            <a:r>
              <a:rPr lang="en-US" b="1" i="0" dirty="0">
                <a:solidFill>
                  <a:srgbClr val="00B050"/>
                </a:solidFill>
                <a:effectLst/>
                <a:latin typeface="Calibri" panose="020F0502020204030204" pitchFamily="34" charset="0"/>
                <a:cs typeface="Calibri" panose="020F0502020204030204" pitchFamily="34" charset="0"/>
              </a:rPr>
              <a:t>free coin </a:t>
            </a:r>
            <a:r>
              <a:rPr lang="en-US" b="0" i="0" dirty="0">
                <a:solidFill>
                  <a:srgbClr val="FFFFFE"/>
                </a:solidFill>
                <a:effectLst/>
                <a:latin typeface="Calibri" panose="020F0502020204030204" pitchFamily="34" charset="0"/>
                <a:cs typeface="Calibri" panose="020F0502020204030204" pitchFamily="34" charset="0"/>
              </a:rPr>
              <a:t>offers or login rewards</a:t>
            </a:r>
          </a:p>
          <a:p>
            <a:r>
              <a:rPr lang="en-US" b="0" i="0" dirty="0">
                <a:solidFill>
                  <a:srgbClr val="FFFFFE"/>
                </a:solidFill>
                <a:effectLst/>
                <a:latin typeface="Calibri" panose="020F0502020204030204" pitchFamily="34" charset="0"/>
                <a:cs typeface="Calibri" panose="020F0502020204030204" pitchFamily="34" charset="0"/>
              </a:rPr>
              <a:t> No way to earn points to watch more episodes </a:t>
            </a:r>
          </a:p>
          <a:p>
            <a:r>
              <a:rPr lang="en-US" dirty="0">
                <a:solidFill>
                  <a:srgbClr val="FFFFFE"/>
                </a:solidFill>
                <a:latin typeface="Calibri" panose="020F0502020204030204" pitchFamily="34" charset="0"/>
                <a:cs typeface="Calibri" panose="020F0502020204030204" pitchFamily="34" charset="0"/>
              </a:rPr>
              <a:t>Limitation for reading is taking customers out of the ecosystem</a:t>
            </a:r>
            <a:endParaRPr lang="en-IN" dirty="0">
              <a:solidFill>
                <a:srgbClr val="FFFFF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6489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7882-19A6-EA46-A78F-260AB67C2591}"/>
              </a:ext>
            </a:extLst>
          </p:cNvPr>
          <p:cNvSpPr>
            <a:spLocks noGrp="1"/>
          </p:cNvSpPr>
          <p:nvPr>
            <p:ph type="title"/>
          </p:nvPr>
        </p:nvSpPr>
        <p:spPr>
          <a:xfrm>
            <a:off x="5188043" y="804520"/>
            <a:ext cx="5550355" cy="1049235"/>
          </a:xfrm>
        </p:spPr>
        <p:txBody>
          <a:bodyPr>
            <a:normAutofit/>
          </a:bodyPr>
          <a:lstStyle/>
          <a:p>
            <a:r>
              <a:rPr lang="en-IN"/>
              <a:t>Opportunities and Overhauls</a:t>
            </a:r>
            <a:endParaRPr lang="en-IN" dirty="0"/>
          </a:p>
        </p:txBody>
      </p:sp>
      <p:pic>
        <p:nvPicPr>
          <p:cNvPr id="4" name="Picture 3">
            <a:extLst>
              <a:ext uri="{FF2B5EF4-FFF2-40B4-BE49-F238E27FC236}">
                <a16:creationId xmlns:a16="http://schemas.microsoft.com/office/drawing/2014/main" id="{44DF4E5F-5B77-C91A-E4A5-9E12F9C0236C}"/>
              </a:ext>
            </a:extLst>
          </p:cNvPr>
          <p:cNvPicPr>
            <a:picLocks noChangeAspect="1"/>
          </p:cNvPicPr>
          <p:nvPr/>
        </p:nvPicPr>
        <p:blipFill>
          <a:blip r:embed="rId2"/>
          <a:stretch>
            <a:fillRect/>
          </a:stretch>
        </p:blipFill>
        <p:spPr>
          <a:xfrm>
            <a:off x="632239" y="647184"/>
            <a:ext cx="4074836" cy="2159663"/>
          </a:xfrm>
          <a:prstGeom prst="rect">
            <a:avLst/>
          </a:prstGeom>
        </p:spPr>
      </p:pic>
      <p:pic>
        <p:nvPicPr>
          <p:cNvPr id="6" name="Picture 5">
            <a:extLst>
              <a:ext uri="{FF2B5EF4-FFF2-40B4-BE49-F238E27FC236}">
                <a16:creationId xmlns:a16="http://schemas.microsoft.com/office/drawing/2014/main" id="{AFAFA478-09EF-5C86-9A0D-2A70F6670426}"/>
              </a:ext>
            </a:extLst>
          </p:cNvPr>
          <p:cNvPicPr>
            <a:picLocks noChangeAspect="1"/>
          </p:cNvPicPr>
          <p:nvPr/>
        </p:nvPicPr>
        <p:blipFill>
          <a:blip r:embed="rId3"/>
          <a:stretch>
            <a:fillRect/>
          </a:stretch>
        </p:blipFill>
        <p:spPr>
          <a:xfrm>
            <a:off x="632239" y="3161504"/>
            <a:ext cx="4074836" cy="2444901"/>
          </a:xfrm>
          <a:prstGeom prst="rect">
            <a:avLst/>
          </a:prstGeom>
        </p:spPr>
      </p:pic>
      <p:graphicFrame>
        <p:nvGraphicFramePr>
          <p:cNvPr id="5" name="Content Placeholder 2">
            <a:extLst>
              <a:ext uri="{FF2B5EF4-FFF2-40B4-BE49-F238E27FC236}">
                <a16:creationId xmlns:a16="http://schemas.microsoft.com/office/drawing/2014/main" id="{171FEB05-D94B-A0C6-B4E1-3DCD53EFCE3B}"/>
              </a:ext>
            </a:extLst>
          </p:cNvPr>
          <p:cNvGraphicFramePr>
            <a:graphicFrameLocks noGrp="1"/>
          </p:cNvGraphicFramePr>
          <p:nvPr>
            <p:ph idx="1"/>
            <p:extLst>
              <p:ext uri="{D42A27DB-BD31-4B8C-83A1-F6EECF244321}">
                <p14:modId xmlns:p14="http://schemas.microsoft.com/office/powerpoint/2010/main" val="2905241095"/>
              </p:ext>
            </p:extLst>
          </p:nvPr>
        </p:nvGraphicFramePr>
        <p:xfrm>
          <a:off x="5188043" y="2015732"/>
          <a:ext cx="5550355" cy="345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181028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1100</TotalTime>
  <Words>914</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11</vt:i4>
      </vt:variant>
    </vt:vector>
  </HeadingPairs>
  <TitlesOfParts>
    <vt:vector size="25" baseType="lpstr">
      <vt:lpstr>Algerian</vt:lpstr>
      <vt:lpstr>Arial</vt:lpstr>
      <vt:lpstr>Calibri</vt:lpstr>
      <vt:lpstr>Century Gothic</vt:lpstr>
      <vt:lpstr>Poppins</vt:lpstr>
      <vt:lpstr>Roboto</vt:lpstr>
      <vt:lpstr>Rockwell</vt:lpstr>
      <vt:lpstr>Söhne</vt:lpstr>
      <vt:lpstr>Trebuchet MS</vt:lpstr>
      <vt:lpstr>Wingdings 3</vt:lpstr>
      <vt:lpstr>Gallery</vt:lpstr>
      <vt:lpstr>Ion</vt:lpstr>
      <vt:lpstr>1_Ion</vt:lpstr>
      <vt:lpstr>Facet</vt:lpstr>
      <vt:lpstr>Designing Dreams in “Dashtoon”</vt:lpstr>
      <vt:lpstr>PowerPoint Presentation</vt:lpstr>
      <vt:lpstr>Our Features :</vt:lpstr>
      <vt:lpstr>Fierce Firms / Business Battle :</vt:lpstr>
      <vt:lpstr>Unifying Uniqueness :</vt:lpstr>
      <vt:lpstr>Usability</vt:lpstr>
      <vt:lpstr>Business Model</vt:lpstr>
      <vt:lpstr>Criticism and Shortcomings</vt:lpstr>
      <vt:lpstr>Opportunities and Overhauls</vt:lpstr>
      <vt:lpstr>Summary and Scope</vt:lpstr>
      <vt:lpstr>A new approach can be…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Dreams in “Dashtoon”</dc:title>
  <dc:creator>MsOffic</dc:creator>
  <cp:lastModifiedBy>shivashakti1509@gmail.com</cp:lastModifiedBy>
  <cp:revision>4</cp:revision>
  <dcterms:created xsi:type="dcterms:W3CDTF">2023-11-25T05:05:57Z</dcterms:created>
  <dcterms:modified xsi:type="dcterms:W3CDTF">2023-11-26T10:31:49Z</dcterms:modified>
</cp:coreProperties>
</file>